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1320" r:id="rId2"/>
    <p:sldId id="480" r:id="rId3"/>
    <p:sldId id="1383" r:id="rId4"/>
    <p:sldId id="1386" r:id="rId5"/>
    <p:sldId id="1384" r:id="rId6"/>
    <p:sldId id="1393" r:id="rId7"/>
    <p:sldId id="1389" r:id="rId8"/>
    <p:sldId id="1390" r:id="rId9"/>
    <p:sldId id="1387" r:id="rId10"/>
    <p:sldId id="1391" r:id="rId11"/>
    <p:sldId id="1355" r:id="rId12"/>
    <p:sldId id="1392" r:id="rId13"/>
    <p:sldId id="1394" r:id="rId14"/>
    <p:sldId id="1395" r:id="rId15"/>
    <p:sldId id="1396" r:id="rId16"/>
    <p:sldId id="1301" r:id="rId17"/>
    <p:sldId id="131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EED58D-9C96-E243-BBE3-00BF106D7D78}" type="datetimeFigureOut">
              <a:rPr lang="en-GB" smtClean="0"/>
              <a:t>01/12/2025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1FBFA6-113F-AF46-B883-F2D319751F4F}" type="slidenum">
              <a:rPr lang="en-GB" smtClean="0"/>
              <a:t>‹#›</a:t>
            </a:fld>
            <a:endParaRPr lang="en-GB"/>
          </a:p>
        </p:txBody>
      </p:sp>
    </p:spTree>
    <p:extLst>
      <p:ext uri="{BB962C8B-B14F-4D97-AF65-F5344CB8AC3E}">
        <p14:creationId xmlns:p14="http://schemas.microsoft.com/office/powerpoint/2010/main" val="2241231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a:t>
            </a:fld>
            <a:endParaRPr lang="en-US" altLang="x-none"/>
          </a:p>
        </p:txBody>
      </p:sp>
    </p:spTree>
    <p:extLst>
      <p:ext uri="{BB962C8B-B14F-4D97-AF65-F5344CB8AC3E}">
        <p14:creationId xmlns:p14="http://schemas.microsoft.com/office/powerpoint/2010/main" val="3487153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a:t>
            </a:fld>
            <a:endParaRPr lang="en-US" altLang="x-none"/>
          </a:p>
        </p:txBody>
      </p:sp>
    </p:spTree>
    <p:extLst>
      <p:ext uri="{BB962C8B-B14F-4D97-AF65-F5344CB8AC3E}">
        <p14:creationId xmlns:p14="http://schemas.microsoft.com/office/powerpoint/2010/main" val="1510147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3</a:t>
            </a:fld>
            <a:endParaRPr lang="en-US" altLang="x-none"/>
          </a:p>
        </p:txBody>
      </p:sp>
    </p:spTree>
    <p:extLst>
      <p:ext uri="{BB962C8B-B14F-4D97-AF65-F5344CB8AC3E}">
        <p14:creationId xmlns:p14="http://schemas.microsoft.com/office/powerpoint/2010/main" val="1689430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11</a:t>
            </a:fld>
            <a:endParaRPr lang="en-US"/>
          </a:p>
        </p:txBody>
      </p:sp>
    </p:spTree>
    <p:extLst>
      <p:ext uri="{BB962C8B-B14F-4D97-AF65-F5344CB8AC3E}">
        <p14:creationId xmlns:p14="http://schemas.microsoft.com/office/powerpoint/2010/main" val="1734095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Flexibility with page numbers</a:t>
            </a:r>
          </a:p>
        </p:txBody>
      </p:sp>
      <p:sp>
        <p:nvSpPr>
          <p:cNvPr id="4" name="Slide Number Placeholder 3"/>
          <p:cNvSpPr>
            <a:spLocks noGrp="1"/>
          </p:cNvSpPr>
          <p:nvPr>
            <p:ph type="sldNum" sz="quarter" idx="5"/>
          </p:nvPr>
        </p:nvSpPr>
        <p:spPr/>
        <p:txBody>
          <a:bodyPr/>
          <a:lstStyle/>
          <a:p>
            <a:fld id="{7A62181B-723A-0945-8D8D-6A6BB0D8F5A6}" type="slidenum">
              <a:rPr lang="en-US" smtClean="0"/>
              <a:t>13</a:t>
            </a:fld>
            <a:endParaRPr lang="en-US"/>
          </a:p>
        </p:txBody>
      </p:sp>
    </p:spTree>
    <p:extLst>
      <p:ext uri="{BB962C8B-B14F-4D97-AF65-F5344CB8AC3E}">
        <p14:creationId xmlns:p14="http://schemas.microsoft.com/office/powerpoint/2010/main" val="3564993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16</a:t>
            </a:fld>
            <a:endParaRPr lang="en-US"/>
          </a:p>
        </p:txBody>
      </p:sp>
    </p:spTree>
    <p:extLst>
      <p:ext uri="{BB962C8B-B14F-4D97-AF65-F5344CB8AC3E}">
        <p14:creationId xmlns:p14="http://schemas.microsoft.com/office/powerpoint/2010/main" val="3209681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73205-ECEA-2DE7-27AA-2D324C73B18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97BBD3DD-4961-0266-36FF-E3439D1CBF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836309AE-441F-85FC-F84F-23C60E19DCE3}"/>
              </a:ext>
            </a:extLst>
          </p:cNvPr>
          <p:cNvSpPr>
            <a:spLocks noGrp="1"/>
          </p:cNvSpPr>
          <p:nvPr>
            <p:ph type="dt" sz="half" idx="10"/>
          </p:nvPr>
        </p:nvSpPr>
        <p:spPr/>
        <p:txBody>
          <a:bodyPr/>
          <a:lstStyle/>
          <a:p>
            <a:fld id="{89E9B45B-1431-3344-BFB3-E8C3CFE79A2B}" type="datetimeFigureOut">
              <a:rPr lang="en-GB" smtClean="0"/>
              <a:t>01/12/2025</a:t>
            </a:fld>
            <a:endParaRPr lang="en-GB"/>
          </a:p>
        </p:txBody>
      </p:sp>
      <p:sp>
        <p:nvSpPr>
          <p:cNvPr id="5" name="Footer Placeholder 4">
            <a:extLst>
              <a:ext uri="{FF2B5EF4-FFF2-40B4-BE49-F238E27FC236}">
                <a16:creationId xmlns:a16="http://schemas.microsoft.com/office/drawing/2014/main" id="{5C4818B3-A75E-713F-9F72-6B9761899C1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2EE06E-FD72-45F5-E64E-2C4C06076266}"/>
              </a:ext>
            </a:extLst>
          </p:cNvPr>
          <p:cNvSpPr>
            <a:spLocks noGrp="1"/>
          </p:cNvSpPr>
          <p:nvPr>
            <p:ph type="sldNum" sz="quarter" idx="12"/>
          </p:nvPr>
        </p:nvSpPr>
        <p:spPr/>
        <p:txBody>
          <a:bodyPr/>
          <a:lstStyle/>
          <a:p>
            <a:fld id="{7D83E119-2113-4D4F-88F9-6AA772096094}" type="slidenum">
              <a:rPr lang="en-GB" smtClean="0"/>
              <a:t>‹#›</a:t>
            </a:fld>
            <a:endParaRPr lang="en-GB"/>
          </a:p>
        </p:txBody>
      </p:sp>
    </p:spTree>
    <p:extLst>
      <p:ext uri="{BB962C8B-B14F-4D97-AF65-F5344CB8AC3E}">
        <p14:creationId xmlns:p14="http://schemas.microsoft.com/office/powerpoint/2010/main" val="33567010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67535-EBDD-EA63-7676-C2A5870899BC}"/>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F055E216-0E4B-40A7-A596-4FBE4462F5C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0110EB3-BD33-65AB-9E9E-8C49CCFE953E}"/>
              </a:ext>
            </a:extLst>
          </p:cNvPr>
          <p:cNvSpPr>
            <a:spLocks noGrp="1"/>
          </p:cNvSpPr>
          <p:nvPr>
            <p:ph type="dt" sz="half" idx="10"/>
          </p:nvPr>
        </p:nvSpPr>
        <p:spPr/>
        <p:txBody>
          <a:bodyPr/>
          <a:lstStyle/>
          <a:p>
            <a:fld id="{89E9B45B-1431-3344-BFB3-E8C3CFE79A2B}" type="datetimeFigureOut">
              <a:rPr lang="en-GB" smtClean="0"/>
              <a:t>01/12/2025</a:t>
            </a:fld>
            <a:endParaRPr lang="en-GB"/>
          </a:p>
        </p:txBody>
      </p:sp>
      <p:sp>
        <p:nvSpPr>
          <p:cNvPr id="5" name="Footer Placeholder 4">
            <a:extLst>
              <a:ext uri="{FF2B5EF4-FFF2-40B4-BE49-F238E27FC236}">
                <a16:creationId xmlns:a16="http://schemas.microsoft.com/office/drawing/2014/main" id="{6159C277-F0BE-07E4-2B9E-D4E094D7ABF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7432366-70FC-1959-F46B-682ACB400356}"/>
              </a:ext>
            </a:extLst>
          </p:cNvPr>
          <p:cNvSpPr>
            <a:spLocks noGrp="1"/>
          </p:cNvSpPr>
          <p:nvPr>
            <p:ph type="sldNum" sz="quarter" idx="12"/>
          </p:nvPr>
        </p:nvSpPr>
        <p:spPr/>
        <p:txBody>
          <a:bodyPr/>
          <a:lstStyle/>
          <a:p>
            <a:fld id="{7D83E119-2113-4D4F-88F9-6AA772096094}" type="slidenum">
              <a:rPr lang="en-GB" smtClean="0"/>
              <a:t>‹#›</a:t>
            </a:fld>
            <a:endParaRPr lang="en-GB"/>
          </a:p>
        </p:txBody>
      </p:sp>
    </p:spTree>
    <p:extLst>
      <p:ext uri="{BB962C8B-B14F-4D97-AF65-F5344CB8AC3E}">
        <p14:creationId xmlns:p14="http://schemas.microsoft.com/office/powerpoint/2010/main" val="1403792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270944-AC91-6F0C-E4D5-9DCC2E29B90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88A22B0-D51D-0C53-01A3-9DB2BD2543A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535EED79-9CFC-DF44-4252-9C956843F075}"/>
              </a:ext>
            </a:extLst>
          </p:cNvPr>
          <p:cNvSpPr>
            <a:spLocks noGrp="1"/>
          </p:cNvSpPr>
          <p:nvPr>
            <p:ph type="dt" sz="half" idx="10"/>
          </p:nvPr>
        </p:nvSpPr>
        <p:spPr/>
        <p:txBody>
          <a:bodyPr/>
          <a:lstStyle/>
          <a:p>
            <a:fld id="{89E9B45B-1431-3344-BFB3-E8C3CFE79A2B}" type="datetimeFigureOut">
              <a:rPr lang="en-GB" smtClean="0"/>
              <a:t>01/12/2025</a:t>
            </a:fld>
            <a:endParaRPr lang="en-GB"/>
          </a:p>
        </p:txBody>
      </p:sp>
      <p:sp>
        <p:nvSpPr>
          <p:cNvPr id="5" name="Footer Placeholder 4">
            <a:extLst>
              <a:ext uri="{FF2B5EF4-FFF2-40B4-BE49-F238E27FC236}">
                <a16:creationId xmlns:a16="http://schemas.microsoft.com/office/drawing/2014/main" id="{289DF104-901B-7B9F-BDB4-82647DF8A42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15719CC-A3F9-754E-A3DE-F9576690903B}"/>
              </a:ext>
            </a:extLst>
          </p:cNvPr>
          <p:cNvSpPr>
            <a:spLocks noGrp="1"/>
          </p:cNvSpPr>
          <p:nvPr>
            <p:ph type="sldNum" sz="quarter" idx="12"/>
          </p:nvPr>
        </p:nvSpPr>
        <p:spPr/>
        <p:txBody>
          <a:bodyPr/>
          <a:lstStyle/>
          <a:p>
            <a:fld id="{7D83E119-2113-4D4F-88F9-6AA772096094}" type="slidenum">
              <a:rPr lang="en-GB" smtClean="0"/>
              <a:t>‹#›</a:t>
            </a:fld>
            <a:endParaRPr lang="en-GB"/>
          </a:p>
        </p:txBody>
      </p:sp>
    </p:spTree>
    <p:extLst>
      <p:ext uri="{BB962C8B-B14F-4D97-AF65-F5344CB8AC3E}">
        <p14:creationId xmlns:p14="http://schemas.microsoft.com/office/powerpoint/2010/main" val="286969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FCAFF-EDD5-0F9E-F163-4F369C61BAD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191A72CF-6FE0-27C1-FB52-B32004BB7DE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033FEF2-FD21-0D8F-BD64-2D5932F904A2}"/>
              </a:ext>
            </a:extLst>
          </p:cNvPr>
          <p:cNvSpPr>
            <a:spLocks noGrp="1"/>
          </p:cNvSpPr>
          <p:nvPr>
            <p:ph type="dt" sz="half" idx="10"/>
          </p:nvPr>
        </p:nvSpPr>
        <p:spPr/>
        <p:txBody>
          <a:bodyPr/>
          <a:lstStyle/>
          <a:p>
            <a:fld id="{89E9B45B-1431-3344-BFB3-E8C3CFE79A2B}" type="datetimeFigureOut">
              <a:rPr lang="en-GB" smtClean="0"/>
              <a:t>01/12/2025</a:t>
            </a:fld>
            <a:endParaRPr lang="en-GB"/>
          </a:p>
        </p:txBody>
      </p:sp>
      <p:sp>
        <p:nvSpPr>
          <p:cNvPr id="5" name="Footer Placeholder 4">
            <a:extLst>
              <a:ext uri="{FF2B5EF4-FFF2-40B4-BE49-F238E27FC236}">
                <a16:creationId xmlns:a16="http://schemas.microsoft.com/office/drawing/2014/main" id="{EEFC8DAC-0FC3-1619-0A09-F5A9FC670C0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AD46655-B51A-41AE-2038-F896309DA8D2}"/>
              </a:ext>
            </a:extLst>
          </p:cNvPr>
          <p:cNvSpPr>
            <a:spLocks noGrp="1"/>
          </p:cNvSpPr>
          <p:nvPr>
            <p:ph type="sldNum" sz="quarter" idx="12"/>
          </p:nvPr>
        </p:nvSpPr>
        <p:spPr/>
        <p:txBody>
          <a:bodyPr/>
          <a:lstStyle/>
          <a:p>
            <a:fld id="{7D83E119-2113-4D4F-88F9-6AA772096094}" type="slidenum">
              <a:rPr lang="en-GB" smtClean="0"/>
              <a:t>‹#›</a:t>
            </a:fld>
            <a:endParaRPr lang="en-GB"/>
          </a:p>
        </p:txBody>
      </p:sp>
    </p:spTree>
    <p:extLst>
      <p:ext uri="{BB962C8B-B14F-4D97-AF65-F5344CB8AC3E}">
        <p14:creationId xmlns:p14="http://schemas.microsoft.com/office/powerpoint/2010/main" val="773294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D8CD9-8CE8-BBBF-698F-02690117EBE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209762AD-A79D-00A6-A919-2A4005B11E6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1085B6A-7F16-5C3B-4EE8-37E0D08209BC}"/>
              </a:ext>
            </a:extLst>
          </p:cNvPr>
          <p:cNvSpPr>
            <a:spLocks noGrp="1"/>
          </p:cNvSpPr>
          <p:nvPr>
            <p:ph type="dt" sz="half" idx="10"/>
          </p:nvPr>
        </p:nvSpPr>
        <p:spPr/>
        <p:txBody>
          <a:bodyPr/>
          <a:lstStyle/>
          <a:p>
            <a:fld id="{89E9B45B-1431-3344-BFB3-E8C3CFE79A2B}" type="datetimeFigureOut">
              <a:rPr lang="en-GB" smtClean="0"/>
              <a:t>01/12/2025</a:t>
            </a:fld>
            <a:endParaRPr lang="en-GB"/>
          </a:p>
        </p:txBody>
      </p:sp>
      <p:sp>
        <p:nvSpPr>
          <p:cNvPr id="5" name="Footer Placeholder 4">
            <a:extLst>
              <a:ext uri="{FF2B5EF4-FFF2-40B4-BE49-F238E27FC236}">
                <a16:creationId xmlns:a16="http://schemas.microsoft.com/office/drawing/2014/main" id="{6FD3826F-A0AA-7F3B-BC8C-7A1C43D58FF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EBAACC0-BCC9-DBD6-0A5B-29DC9B8DCACA}"/>
              </a:ext>
            </a:extLst>
          </p:cNvPr>
          <p:cNvSpPr>
            <a:spLocks noGrp="1"/>
          </p:cNvSpPr>
          <p:nvPr>
            <p:ph type="sldNum" sz="quarter" idx="12"/>
          </p:nvPr>
        </p:nvSpPr>
        <p:spPr/>
        <p:txBody>
          <a:bodyPr/>
          <a:lstStyle/>
          <a:p>
            <a:fld id="{7D83E119-2113-4D4F-88F9-6AA772096094}" type="slidenum">
              <a:rPr lang="en-GB" smtClean="0"/>
              <a:t>‹#›</a:t>
            </a:fld>
            <a:endParaRPr lang="en-GB"/>
          </a:p>
        </p:txBody>
      </p:sp>
    </p:spTree>
    <p:extLst>
      <p:ext uri="{BB962C8B-B14F-4D97-AF65-F5344CB8AC3E}">
        <p14:creationId xmlns:p14="http://schemas.microsoft.com/office/powerpoint/2010/main" val="610193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5200E-4725-7718-86E3-6FBE1BE5ECF7}"/>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B3C9D2C7-705D-348D-C665-EE5BC3BE221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281D60A0-AB53-52DF-C8A8-D0EE3819F57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B318DD3D-F943-88AC-07EA-728431E1485C}"/>
              </a:ext>
            </a:extLst>
          </p:cNvPr>
          <p:cNvSpPr>
            <a:spLocks noGrp="1"/>
          </p:cNvSpPr>
          <p:nvPr>
            <p:ph type="dt" sz="half" idx="10"/>
          </p:nvPr>
        </p:nvSpPr>
        <p:spPr/>
        <p:txBody>
          <a:bodyPr/>
          <a:lstStyle/>
          <a:p>
            <a:fld id="{89E9B45B-1431-3344-BFB3-E8C3CFE79A2B}" type="datetimeFigureOut">
              <a:rPr lang="en-GB" smtClean="0"/>
              <a:t>01/12/2025</a:t>
            </a:fld>
            <a:endParaRPr lang="en-GB"/>
          </a:p>
        </p:txBody>
      </p:sp>
      <p:sp>
        <p:nvSpPr>
          <p:cNvPr id="6" name="Footer Placeholder 5">
            <a:extLst>
              <a:ext uri="{FF2B5EF4-FFF2-40B4-BE49-F238E27FC236}">
                <a16:creationId xmlns:a16="http://schemas.microsoft.com/office/drawing/2014/main" id="{4BDA3616-552A-8E73-C1E8-F77138C17CB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8C03E2F-4726-9FA8-5183-BEFD1810D77E}"/>
              </a:ext>
            </a:extLst>
          </p:cNvPr>
          <p:cNvSpPr>
            <a:spLocks noGrp="1"/>
          </p:cNvSpPr>
          <p:nvPr>
            <p:ph type="sldNum" sz="quarter" idx="12"/>
          </p:nvPr>
        </p:nvSpPr>
        <p:spPr/>
        <p:txBody>
          <a:bodyPr/>
          <a:lstStyle/>
          <a:p>
            <a:fld id="{7D83E119-2113-4D4F-88F9-6AA772096094}" type="slidenum">
              <a:rPr lang="en-GB" smtClean="0"/>
              <a:t>‹#›</a:t>
            </a:fld>
            <a:endParaRPr lang="en-GB"/>
          </a:p>
        </p:txBody>
      </p:sp>
    </p:spTree>
    <p:extLst>
      <p:ext uri="{BB962C8B-B14F-4D97-AF65-F5344CB8AC3E}">
        <p14:creationId xmlns:p14="http://schemas.microsoft.com/office/powerpoint/2010/main" val="1719395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90996-A9FF-B4CE-093C-2FEA01490C72}"/>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FD056BAC-8B34-B287-FA36-FB0454C02E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64F923B-4008-9B2A-0B32-FC628AABBEB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A2F55129-CED8-D5E6-4922-82CDE76D8B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CF771BE-8119-FC31-2F59-2D16DFB0E21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387835D-4C5E-F9B6-7F82-F48F38E078CB}"/>
              </a:ext>
            </a:extLst>
          </p:cNvPr>
          <p:cNvSpPr>
            <a:spLocks noGrp="1"/>
          </p:cNvSpPr>
          <p:nvPr>
            <p:ph type="dt" sz="half" idx="10"/>
          </p:nvPr>
        </p:nvSpPr>
        <p:spPr/>
        <p:txBody>
          <a:bodyPr/>
          <a:lstStyle/>
          <a:p>
            <a:fld id="{89E9B45B-1431-3344-BFB3-E8C3CFE79A2B}" type="datetimeFigureOut">
              <a:rPr lang="en-GB" smtClean="0"/>
              <a:t>01/12/2025</a:t>
            </a:fld>
            <a:endParaRPr lang="en-GB"/>
          </a:p>
        </p:txBody>
      </p:sp>
      <p:sp>
        <p:nvSpPr>
          <p:cNvPr id="8" name="Footer Placeholder 7">
            <a:extLst>
              <a:ext uri="{FF2B5EF4-FFF2-40B4-BE49-F238E27FC236}">
                <a16:creationId xmlns:a16="http://schemas.microsoft.com/office/drawing/2014/main" id="{16DD1F39-7692-7383-9063-9AEEA20EBF8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69D68A5-F9D4-9D43-E0CF-30DA20BF5E3B}"/>
              </a:ext>
            </a:extLst>
          </p:cNvPr>
          <p:cNvSpPr>
            <a:spLocks noGrp="1"/>
          </p:cNvSpPr>
          <p:nvPr>
            <p:ph type="sldNum" sz="quarter" idx="12"/>
          </p:nvPr>
        </p:nvSpPr>
        <p:spPr/>
        <p:txBody>
          <a:bodyPr/>
          <a:lstStyle/>
          <a:p>
            <a:fld id="{7D83E119-2113-4D4F-88F9-6AA772096094}" type="slidenum">
              <a:rPr lang="en-GB" smtClean="0"/>
              <a:t>‹#›</a:t>
            </a:fld>
            <a:endParaRPr lang="en-GB"/>
          </a:p>
        </p:txBody>
      </p:sp>
    </p:spTree>
    <p:extLst>
      <p:ext uri="{BB962C8B-B14F-4D97-AF65-F5344CB8AC3E}">
        <p14:creationId xmlns:p14="http://schemas.microsoft.com/office/powerpoint/2010/main" val="2538928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E8B97-1E7E-216D-A325-EE987CAC12E3}"/>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24744D6A-2631-06F4-3205-AEABCDBCDB6B}"/>
              </a:ext>
            </a:extLst>
          </p:cNvPr>
          <p:cNvSpPr>
            <a:spLocks noGrp="1"/>
          </p:cNvSpPr>
          <p:nvPr>
            <p:ph type="dt" sz="half" idx="10"/>
          </p:nvPr>
        </p:nvSpPr>
        <p:spPr/>
        <p:txBody>
          <a:bodyPr/>
          <a:lstStyle/>
          <a:p>
            <a:fld id="{89E9B45B-1431-3344-BFB3-E8C3CFE79A2B}" type="datetimeFigureOut">
              <a:rPr lang="en-GB" smtClean="0"/>
              <a:t>01/12/2025</a:t>
            </a:fld>
            <a:endParaRPr lang="en-GB"/>
          </a:p>
        </p:txBody>
      </p:sp>
      <p:sp>
        <p:nvSpPr>
          <p:cNvPr id="4" name="Footer Placeholder 3">
            <a:extLst>
              <a:ext uri="{FF2B5EF4-FFF2-40B4-BE49-F238E27FC236}">
                <a16:creationId xmlns:a16="http://schemas.microsoft.com/office/drawing/2014/main" id="{6F7143A3-D6D7-EAD6-313F-F650C9B7E14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B0CD5B4-D6A5-B957-474C-FB9ACEEC2326}"/>
              </a:ext>
            </a:extLst>
          </p:cNvPr>
          <p:cNvSpPr>
            <a:spLocks noGrp="1"/>
          </p:cNvSpPr>
          <p:nvPr>
            <p:ph type="sldNum" sz="quarter" idx="12"/>
          </p:nvPr>
        </p:nvSpPr>
        <p:spPr/>
        <p:txBody>
          <a:bodyPr/>
          <a:lstStyle/>
          <a:p>
            <a:fld id="{7D83E119-2113-4D4F-88F9-6AA772096094}" type="slidenum">
              <a:rPr lang="en-GB" smtClean="0"/>
              <a:t>‹#›</a:t>
            </a:fld>
            <a:endParaRPr lang="en-GB"/>
          </a:p>
        </p:txBody>
      </p:sp>
    </p:spTree>
    <p:extLst>
      <p:ext uri="{BB962C8B-B14F-4D97-AF65-F5344CB8AC3E}">
        <p14:creationId xmlns:p14="http://schemas.microsoft.com/office/powerpoint/2010/main" val="2938675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BE4D33-8E6A-64C8-4E61-65296F2B0BFE}"/>
              </a:ext>
            </a:extLst>
          </p:cNvPr>
          <p:cNvSpPr>
            <a:spLocks noGrp="1"/>
          </p:cNvSpPr>
          <p:nvPr>
            <p:ph type="dt" sz="half" idx="10"/>
          </p:nvPr>
        </p:nvSpPr>
        <p:spPr/>
        <p:txBody>
          <a:bodyPr/>
          <a:lstStyle/>
          <a:p>
            <a:fld id="{89E9B45B-1431-3344-BFB3-E8C3CFE79A2B}" type="datetimeFigureOut">
              <a:rPr lang="en-GB" smtClean="0"/>
              <a:t>01/12/2025</a:t>
            </a:fld>
            <a:endParaRPr lang="en-GB"/>
          </a:p>
        </p:txBody>
      </p:sp>
      <p:sp>
        <p:nvSpPr>
          <p:cNvPr id="3" name="Footer Placeholder 2">
            <a:extLst>
              <a:ext uri="{FF2B5EF4-FFF2-40B4-BE49-F238E27FC236}">
                <a16:creationId xmlns:a16="http://schemas.microsoft.com/office/drawing/2014/main" id="{398D37C7-D5FC-E470-A4E2-98229F373CA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76BD13E-4EB2-DA2F-66C6-CF33D0C7D471}"/>
              </a:ext>
            </a:extLst>
          </p:cNvPr>
          <p:cNvSpPr>
            <a:spLocks noGrp="1"/>
          </p:cNvSpPr>
          <p:nvPr>
            <p:ph type="sldNum" sz="quarter" idx="12"/>
          </p:nvPr>
        </p:nvSpPr>
        <p:spPr/>
        <p:txBody>
          <a:bodyPr/>
          <a:lstStyle/>
          <a:p>
            <a:fld id="{7D83E119-2113-4D4F-88F9-6AA772096094}" type="slidenum">
              <a:rPr lang="en-GB" smtClean="0"/>
              <a:t>‹#›</a:t>
            </a:fld>
            <a:endParaRPr lang="en-GB"/>
          </a:p>
        </p:txBody>
      </p:sp>
    </p:spTree>
    <p:extLst>
      <p:ext uri="{BB962C8B-B14F-4D97-AF65-F5344CB8AC3E}">
        <p14:creationId xmlns:p14="http://schemas.microsoft.com/office/powerpoint/2010/main" val="595717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C1E11-F135-1893-02EE-6D033389D4B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23F36EB6-79E4-7F49-913B-E1D78FFD37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E05252A0-5D32-C358-5554-A71AE0D420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7377951-E1AE-605A-9657-53124C04F1F1}"/>
              </a:ext>
            </a:extLst>
          </p:cNvPr>
          <p:cNvSpPr>
            <a:spLocks noGrp="1"/>
          </p:cNvSpPr>
          <p:nvPr>
            <p:ph type="dt" sz="half" idx="10"/>
          </p:nvPr>
        </p:nvSpPr>
        <p:spPr/>
        <p:txBody>
          <a:bodyPr/>
          <a:lstStyle/>
          <a:p>
            <a:fld id="{89E9B45B-1431-3344-BFB3-E8C3CFE79A2B}" type="datetimeFigureOut">
              <a:rPr lang="en-GB" smtClean="0"/>
              <a:t>01/12/2025</a:t>
            </a:fld>
            <a:endParaRPr lang="en-GB"/>
          </a:p>
        </p:txBody>
      </p:sp>
      <p:sp>
        <p:nvSpPr>
          <p:cNvPr id="6" name="Footer Placeholder 5">
            <a:extLst>
              <a:ext uri="{FF2B5EF4-FFF2-40B4-BE49-F238E27FC236}">
                <a16:creationId xmlns:a16="http://schemas.microsoft.com/office/drawing/2014/main" id="{24291151-9938-F9A3-28CB-254EB801743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87B3FF0-1614-7E77-3B9F-68A67C319C04}"/>
              </a:ext>
            </a:extLst>
          </p:cNvPr>
          <p:cNvSpPr>
            <a:spLocks noGrp="1"/>
          </p:cNvSpPr>
          <p:nvPr>
            <p:ph type="sldNum" sz="quarter" idx="12"/>
          </p:nvPr>
        </p:nvSpPr>
        <p:spPr/>
        <p:txBody>
          <a:bodyPr/>
          <a:lstStyle/>
          <a:p>
            <a:fld id="{7D83E119-2113-4D4F-88F9-6AA772096094}" type="slidenum">
              <a:rPr lang="en-GB" smtClean="0"/>
              <a:t>‹#›</a:t>
            </a:fld>
            <a:endParaRPr lang="en-GB"/>
          </a:p>
        </p:txBody>
      </p:sp>
    </p:spTree>
    <p:extLst>
      <p:ext uri="{BB962C8B-B14F-4D97-AF65-F5344CB8AC3E}">
        <p14:creationId xmlns:p14="http://schemas.microsoft.com/office/powerpoint/2010/main" val="4008528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7FF4C-315D-8DDD-6A36-40207EDC0B1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F91BE506-7B7F-984F-F738-FBE23253AC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296009B-707A-90A7-DC36-F11E5EDB3E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EC25286-E2FB-6C74-47DA-19D29057AA01}"/>
              </a:ext>
            </a:extLst>
          </p:cNvPr>
          <p:cNvSpPr>
            <a:spLocks noGrp="1"/>
          </p:cNvSpPr>
          <p:nvPr>
            <p:ph type="dt" sz="half" idx="10"/>
          </p:nvPr>
        </p:nvSpPr>
        <p:spPr/>
        <p:txBody>
          <a:bodyPr/>
          <a:lstStyle/>
          <a:p>
            <a:fld id="{89E9B45B-1431-3344-BFB3-E8C3CFE79A2B}" type="datetimeFigureOut">
              <a:rPr lang="en-GB" smtClean="0"/>
              <a:t>01/12/2025</a:t>
            </a:fld>
            <a:endParaRPr lang="en-GB"/>
          </a:p>
        </p:txBody>
      </p:sp>
      <p:sp>
        <p:nvSpPr>
          <p:cNvPr id="6" name="Footer Placeholder 5">
            <a:extLst>
              <a:ext uri="{FF2B5EF4-FFF2-40B4-BE49-F238E27FC236}">
                <a16:creationId xmlns:a16="http://schemas.microsoft.com/office/drawing/2014/main" id="{578B90F4-53C9-9142-6D9A-ED06F20DBCB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5DD4C28-820E-A875-FF16-D2A8335BEE5C}"/>
              </a:ext>
            </a:extLst>
          </p:cNvPr>
          <p:cNvSpPr>
            <a:spLocks noGrp="1"/>
          </p:cNvSpPr>
          <p:nvPr>
            <p:ph type="sldNum" sz="quarter" idx="12"/>
          </p:nvPr>
        </p:nvSpPr>
        <p:spPr/>
        <p:txBody>
          <a:bodyPr/>
          <a:lstStyle/>
          <a:p>
            <a:fld id="{7D83E119-2113-4D4F-88F9-6AA772096094}" type="slidenum">
              <a:rPr lang="en-GB" smtClean="0"/>
              <a:t>‹#›</a:t>
            </a:fld>
            <a:endParaRPr lang="en-GB"/>
          </a:p>
        </p:txBody>
      </p:sp>
    </p:spTree>
    <p:extLst>
      <p:ext uri="{BB962C8B-B14F-4D97-AF65-F5344CB8AC3E}">
        <p14:creationId xmlns:p14="http://schemas.microsoft.com/office/powerpoint/2010/main" val="2411209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48DC2D-E014-F4FE-1F55-4EC6EB93D2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CEC2F7DE-B124-69D1-0AA0-DC4BF103C0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BE7A5736-C04C-856B-58B3-89367739D0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9E9B45B-1431-3344-BFB3-E8C3CFE79A2B}" type="datetimeFigureOut">
              <a:rPr lang="en-GB" smtClean="0"/>
              <a:t>01/12/2025</a:t>
            </a:fld>
            <a:endParaRPr lang="en-GB"/>
          </a:p>
        </p:txBody>
      </p:sp>
      <p:sp>
        <p:nvSpPr>
          <p:cNvPr id="5" name="Footer Placeholder 4">
            <a:extLst>
              <a:ext uri="{FF2B5EF4-FFF2-40B4-BE49-F238E27FC236}">
                <a16:creationId xmlns:a16="http://schemas.microsoft.com/office/drawing/2014/main" id="{1E112C82-EA57-0950-5786-AD29180CB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34B50CDB-A026-6B79-F5B4-5D1CAB9C98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D83E119-2113-4D4F-88F9-6AA772096094}" type="slidenum">
              <a:rPr lang="en-GB" smtClean="0"/>
              <a:t>‹#›</a:t>
            </a:fld>
            <a:endParaRPr lang="en-GB"/>
          </a:p>
        </p:txBody>
      </p:sp>
    </p:spTree>
    <p:extLst>
      <p:ext uri="{BB962C8B-B14F-4D97-AF65-F5344CB8AC3E}">
        <p14:creationId xmlns:p14="http://schemas.microsoft.com/office/powerpoint/2010/main" val="8250978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eur01.safelinks.protection.outlook.com/?url=https%3A%2F%2Fchatgpt.com%2Fc%2F67471449-f31c-800c-a6e9-f22b554f7841&amp;data=05%7C02%7Ca.musah%40ucl.ac.uk%7C3b18ab9c42074922259a08dd0eff2403%7C1faf88fea9984c5b93c9210a11d9a5c2%7C0%7C0%7C638683211162771610%7CUnknown%7CTWFpbGZsb3d8eyJFbXB0eU1hcGkiOnRydWUsIlYiOiIwLjAuMDAwMCIsIlAiOiJXaW4zMiIsIkFOIjoiTWFpbCIsIldUIjoyfQ%3D%3D%7C0%7C%7C%7C&amp;sdata=eJVzsA8%2Bvy7BEi4m8fKAO8zitgErWHaHGhBkxrCpnLU%3D&amp;reserved=0" TargetMode="External"/><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hyperlink" Target="https://moodle.ucl.ac.uk/pluginfile.php/7252966/mod_folder/content/0/MSc_Geography_AI_guidelines_v3.pdf?forcedownload=1" TargetMode="External"/><Relationship Id="rId4" Type="http://schemas.openxmlformats.org/officeDocument/2006/relationships/hyperlink" Target="https://library-guides.ucl.ac.uk/harvard/generative-ai"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openair-project.github.io/book/" TargetMode="External"/><Relationship Id="rId13" Type="http://schemas.openxmlformats.org/officeDocument/2006/relationships/hyperlink" Target="https://www.emdat.be/" TargetMode="External"/><Relationship Id="rId18" Type="http://schemas.openxmlformats.org/officeDocument/2006/relationships/hyperlink" Target="https://acleddata.com/" TargetMode="External"/><Relationship Id="rId3" Type="http://schemas.openxmlformats.org/officeDocument/2006/relationships/hyperlink" Target="https://www.gov.uk/government/statistics/english-indices-of-deprivation-2019" TargetMode="External"/><Relationship Id="rId21" Type="http://schemas.openxmlformats.org/officeDocument/2006/relationships/hyperlink" Target="https://espen.afro.who.int/tools-resources/download-data" TargetMode="External"/><Relationship Id="rId7" Type="http://schemas.openxmlformats.org/officeDocument/2006/relationships/hyperlink" Target="https://data.london.gov.uk/" TargetMode="External"/><Relationship Id="rId12" Type="http://schemas.openxmlformats.org/officeDocument/2006/relationships/hyperlink" Target="https://github.com/malaria-atlas-project/malariaAtlas" TargetMode="External"/><Relationship Id="rId17" Type="http://schemas.openxmlformats.org/officeDocument/2006/relationships/hyperlink" Target="https://www.start.umd.edu/gtd/" TargetMode="External"/><Relationship Id="rId2" Type="http://schemas.openxmlformats.org/officeDocument/2006/relationships/hyperlink" Target="https://www.nomisweb.co.uk/sources/census_2021_bulk" TargetMode="External"/><Relationship Id="rId16" Type="http://schemas.openxmlformats.org/officeDocument/2006/relationships/hyperlink" Target="https://www.worldpop.org/" TargetMode="External"/><Relationship Id="rId20" Type="http://schemas.openxmlformats.org/officeDocument/2006/relationships/hyperlink" Target="https://espen.afro.who.int/tools-resources/cartography-database" TargetMode="External"/><Relationship Id="rId1" Type="http://schemas.openxmlformats.org/officeDocument/2006/relationships/slideLayout" Target="../slideLayouts/slideLayout7.xml"/><Relationship Id="rId6" Type="http://schemas.openxmlformats.org/officeDocument/2006/relationships/hyperlink" Target="https://data.cdrc.ac.uk/" TargetMode="External"/><Relationship Id="rId11" Type="http://schemas.openxmlformats.org/officeDocument/2006/relationships/hyperlink" Target="https://malariaatlas.org/" TargetMode="External"/><Relationship Id="rId24" Type="http://schemas.openxmlformats.org/officeDocument/2006/relationships/hyperlink" Target="https://doi.org/10.1016/j.apgeog.2022.102718" TargetMode="External"/><Relationship Id="rId5" Type="http://schemas.openxmlformats.org/officeDocument/2006/relationships/hyperlink" Target="https://data.police.uk/" TargetMode="External"/><Relationship Id="rId15" Type="http://schemas.openxmlformats.org/officeDocument/2006/relationships/hyperlink" Target="https://data.humdata.org/" TargetMode="External"/><Relationship Id="rId23" Type="http://schemas.openxmlformats.org/officeDocument/2006/relationships/hyperlink" Target="https://doi.org/10.1177/23998083211001836" TargetMode="External"/><Relationship Id="rId10" Type="http://schemas.openxmlformats.org/officeDocument/2006/relationships/hyperlink" Target="https://experience.arcgis.com/experience/7228a5a27442468494caec2934c2b73d/page/Page/" TargetMode="External"/><Relationship Id="rId19" Type="http://schemas.openxmlformats.org/officeDocument/2006/relationships/hyperlink" Target="https://espen.afro.who.int/" TargetMode="External"/><Relationship Id="rId4" Type="http://schemas.openxmlformats.org/officeDocument/2006/relationships/hyperlink" Target="https://www.ons.gov.uk/peoplepopulationandcommunity/populationandmigration/populationestimates/datasets/lowersuperoutputareamidyearpopulationestimatesnationalstatistics" TargetMode="External"/><Relationship Id="rId9" Type="http://schemas.openxmlformats.org/officeDocument/2006/relationships/hyperlink" Target="https://www.gbif.org/" TargetMode="External"/><Relationship Id="rId14" Type="http://schemas.openxmlformats.org/officeDocument/2006/relationships/hyperlink" Target="https://firms.modaps.eosdis.nasa.gov/" TargetMode="External"/><Relationship Id="rId22" Type="http://schemas.openxmlformats.org/officeDocument/2006/relationships/hyperlink" Target="https://doi.org/10.1016/j.apgeog.2019.102126"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658286" y="838384"/>
            <a:ext cx="11233150" cy="1296988"/>
          </a:xfrm>
        </p:spPr>
        <p:txBody>
          <a:bodyPr/>
          <a:lstStyle/>
          <a:p>
            <a:pPr lvl="0" eaLnBrk="0" fontAlgn="base" hangingPunct="0">
              <a:lnSpc>
                <a:spcPct val="100000"/>
              </a:lnSpc>
              <a:spcBef>
                <a:spcPct val="20000"/>
              </a:spcBef>
              <a:spcAft>
                <a:spcPct val="0"/>
              </a:spcAft>
            </a:pP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The Beginning: </a:t>
            </a:r>
            <a:b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b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Introduction to Spatial Analysis and Data Science</a:t>
            </a:r>
          </a:p>
        </p:txBody>
      </p:sp>
      <p:sp>
        <p:nvSpPr>
          <p:cNvPr id="2" name="Title 1">
            <a:extLst>
              <a:ext uri="{FF2B5EF4-FFF2-40B4-BE49-F238E27FC236}">
                <a16:creationId xmlns:a16="http://schemas.microsoft.com/office/drawing/2014/main" id="{38D14E94-E36A-6A76-FD1D-5AD25B5C680E}"/>
              </a:ext>
            </a:extLst>
          </p:cNvPr>
          <p:cNvSpPr txBox="1">
            <a:spLocks/>
          </p:cNvSpPr>
          <p:nvPr/>
        </p:nvSpPr>
        <p:spPr>
          <a:xfrm>
            <a:off x="312798" y="3078818"/>
            <a:ext cx="11233150" cy="129698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Summary of GEOG0114 &amp; Assessment</a:t>
            </a:r>
          </a:p>
        </p:txBody>
      </p:sp>
      <p:sp>
        <p:nvSpPr>
          <p:cNvPr id="3" name="Slide Number Placeholder 3">
            <a:extLst>
              <a:ext uri="{FF2B5EF4-FFF2-40B4-BE49-F238E27FC236}">
                <a16:creationId xmlns:a16="http://schemas.microsoft.com/office/drawing/2014/main" id="{C2B9D69D-9CBC-A4E0-9DEC-E11976CF702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91729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9D9D20-8FED-C009-2C8D-8682B121C3C3}"/>
              </a:ext>
            </a:extLst>
          </p:cNvPr>
          <p:cNvSpPr txBox="1"/>
          <p:nvPr/>
        </p:nvSpPr>
        <p:spPr>
          <a:xfrm>
            <a:off x="92597" y="104172"/>
            <a:ext cx="2035622" cy="307777"/>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The </a:t>
            </a:r>
            <a:r>
              <a:rPr lang="en-GB" sz="1400" b="1" i="0" u="none" strike="noStrike" dirty="0">
                <a:effectLst/>
                <a:latin typeface="Arial" panose="020B0604020202020204" pitchFamily="34" charset="0"/>
                <a:cs typeface="Arial" panose="020B0604020202020204" pitchFamily="34" charset="0"/>
              </a:rPr>
              <a:t>‘Dos’ and ‘</a:t>
            </a:r>
            <a:r>
              <a:rPr lang="en-GB" sz="1400" b="1" i="0" u="none" strike="noStrike" dirty="0" err="1">
                <a:effectLst/>
                <a:latin typeface="Arial" panose="020B0604020202020204" pitchFamily="34" charset="0"/>
                <a:cs typeface="Arial" panose="020B0604020202020204" pitchFamily="34" charset="0"/>
              </a:rPr>
              <a:t>Dont’s</a:t>
            </a:r>
            <a:r>
              <a:rPr lang="en-GB" sz="1400" b="1" i="0" u="none" strike="noStrike" dirty="0">
                <a:effectLst/>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F3111313-DC00-BEC9-3C44-768A4A77B9B9}"/>
              </a:ext>
            </a:extLst>
          </p:cNvPr>
          <p:cNvSpPr txBox="1"/>
          <p:nvPr/>
        </p:nvSpPr>
        <p:spPr>
          <a:xfrm>
            <a:off x="129785" y="471629"/>
            <a:ext cx="5966215"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Make sure that your figures and tables are publication-worthy [4]</a:t>
            </a:r>
          </a:p>
        </p:txBody>
      </p:sp>
      <p:sp>
        <p:nvSpPr>
          <p:cNvPr id="4" name="TextBox 3">
            <a:extLst>
              <a:ext uri="{FF2B5EF4-FFF2-40B4-BE49-F238E27FC236}">
                <a16:creationId xmlns:a16="http://schemas.microsoft.com/office/drawing/2014/main" id="{22B5A23A-6266-62D4-9564-2FDD5415A0A3}"/>
              </a:ext>
            </a:extLst>
          </p:cNvPr>
          <p:cNvSpPr txBox="1"/>
          <p:nvPr/>
        </p:nvSpPr>
        <p:spPr>
          <a:xfrm>
            <a:off x="8181787" y="1233353"/>
            <a:ext cx="3688080" cy="1477328"/>
          </a:xfrm>
          <a:prstGeom prst="rect">
            <a:avLst/>
          </a:prstGeom>
          <a:solidFill>
            <a:schemeClr val="accent1"/>
          </a:solid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Really crap standards: </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Even worse… we triple dare you to take a screenshot and paste it into your assignment…</a:t>
            </a:r>
          </a:p>
        </p:txBody>
      </p:sp>
      <p:pic>
        <p:nvPicPr>
          <p:cNvPr id="5" name="Picture 4" descr="A picture containing text, white, keyboard&#10;&#10;Description automatically generated">
            <a:extLst>
              <a:ext uri="{FF2B5EF4-FFF2-40B4-BE49-F238E27FC236}">
                <a16:creationId xmlns:a16="http://schemas.microsoft.com/office/drawing/2014/main" id="{B556C323-8966-FE14-E58C-656D27A710AB}"/>
              </a:ext>
            </a:extLst>
          </p:cNvPr>
          <p:cNvPicPr>
            <a:picLocks noChangeAspect="1"/>
          </p:cNvPicPr>
          <p:nvPr/>
        </p:nvPicPr>
        <p:blipFill>
          <a:blip r:embed="rId2"/>
          <a:stretch>
            <a:fillRect/>
          </a:stretch>
        </p:blipFill>
        <p:spPr>
          <a:xfrm>
            <a:off x="52699" y="1233353"/>
            <a:ext cx="7941324" cy="3597727"/>
          </a:xfrm>
          <a:prstGeom prst="rect">
            <a:avLst/>
          </a:prstGeom>
        </p:spPr>
      </p:pic>
      <p:sp>
        <p:nvSpPr>
          <p:cNvPr id="6" name="Slide Number Placeholder 3">
            <a:extLst>
              <a:ext uri="{FF2B5EF4-FFF2-40B4-BE49-F238E27FC236}">
                <a16:creationId xmlns:a16="http://schemas.microsoft.com/office/drawing/2014/main" id="{02C2D295-E02E-BA59-4B1E-2DED47E0A21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10</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793206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6EF7DC-2363-7CCB-0BFC-4A0AD0BBA6F3}"/>
              </a:ext>
            </a:extLst>
          </p:cNvPr>
          <p:cNvPicPr>
            <a:picLocks noChangeAspect="1"/>
          </p:cNvPicPr>
          <p:nvPr/>
        </p:nvPicPr>
        <p:blipFill rotWithShape="1">
          <a:blip r:embed="rId3"/>
          <a:srcRect b="11828"/>
          <a:stretch/>
        </p:blipFill>
        <p:spPr>
          <a:xfrm>
            <a:off x="634365" y="152400"/>
            <a:ext cx="10923270" cy="5620130"/>
          </a:xfrm>
          <a:prstGeom prst="rect">
            <a:avLst/>
          </a:prstGeom>
        </p:spPr>
      </p:pic>
      <p:sp>
        <p:nvSpPr>
          <p:cNvPr id="3" name="TextBox 2">
            <a:extLst>
              <a:ext uri="{FF2B5EF4-FFF2-40B4-BE49-F238E27FC236}">
                <a16:creationId xmlns:a16="http://schemas.microsoft.com/office/drawing/2014/main" id="{E0A5D8C6-3A23-0720-664F-B382E20E3F13}"/>
              </a:ext>
            </a:extLst>
          </p:cNvPr>
          <p:cNvSpPr txBox="1"/>
          <p:nvPr/>
        </p:nvSpPr>
        <p:spPr>
          <a:xfrm>
            <a:off x="1188720" y="5897880"/>
            <a:ext cx="9753600" cy="646331"/>
          </a:xfrm>
          <a:prstGeom prst="rect">
            <a:avLst/>
          </a:prstGeom>
          <a:noFill/>
        </p:spPr>
        <p:txBody>
          <a:bodyPr wrap="square" rtlCol="0">
            <a:spAutoFit/>
          </a:bodyPr>
          <a:lstStyle/>
          <a:p>
            <a:pPr algn="ctr"/>
            <a:r>
              <a:rPr lang="en-GB" b="1" dirty="0">
                <a:latin typeface="Helvetica" pitchFamily="2" charset="0"/>
              </a:rPr>
              <a:t>“We will shut that </a:t>
            </a:r>
            <a:r>
              <a:rPr lang="en-GB" b="1" dirty="0" err="1">
                <a:latin typeface="Helvetica" pitchFamily="2" charset="0"/>
              </a:rPr>
              <a:t>sh</a:t>
            </a:r>
            <a:r>
              <a:rPr lang="en-GB" b="1" dirty="0">
                <a:latin typeface="Helvetica" pitchFamily="2" charset="0"/>
              </a:rPr>
              <a:t>*t down! No exceptions”</a:t>
            </a:r>
          </a:p>
          <a:p>
            <a:pPr algn="ctr"/>
            <a:r>
              <a:rPr lang="en-GB" b="1" dirty="0">
                <a:latin typeface="Helvetica" pitchFamily="2" charset="0"/>
              </a:rPr>
              <a:t> [Quote: Negan (The Walking Dead, Season 6, Episode 16 [Last Day on Earth])  </a:t>
            </a:r>
          </a:p>
        </p:txBody>
      </p:sp>
      <p:sp>
        <p:nvSpPr>
          <p:cNvPr id="5" name="Slide Number Placeholder 3">
            <a:extLst>
              <a:ext uri="{FF2B5EF4-FFF2-40B4-BE49-F238E27FC236}">
                <a16:creationId xmlns:a16="http://schemas.microsoft.com/office/drawing/2014/main" id="{5ADE450C-4F14-314C-C246-E47115D6595D}"/>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952031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E8148E3C-8F89-C2A5-E2B6-71E36682601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TextBox 2">
            <a:extLst>
              <a:ext uri="{FF2B5EF4-FFF2-40B4-BE49-F238E27FC236}">
                <a16:creationId xmlns:a16="http://schemas.microsoft.com/office/drawing/2014/main" id="{85A43E09-17E8-12DA-7F49-73725FDB1103}"/>
              </a:ext>
            </a:extLst>
          </p:cNvPr>
          <p:cNvSpPr txBox="1"/>
          <p:nvPr/>
        </p:nvSpPr>
        <p:spPr>
          <a:xfrm>
            <a:off x="92597" y="104172"/>
            <a:ext cx="2035622" cy="307777"/>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The </a:t>
            </a:r>
            <a:r>
              <a:rPr lang="en-GB" sz="1400" b="1" i="0" u="none" strike="noStrike" dirty="0">
                <a:effectLst/>
                <a:latin typeface="Arial" panose="020B0604020202020204" pitchFamily="34" charset="0"/>
                <a:cs typeface="Arial" panose="020B0604020202020204" pitchFamily="34" charset="0"/>
              </a:rPr>
              <a:t>‘Dos’ and ‘</a:t>
            </a:r>
            <a:r>
              <a:rPr lang="en-GB" sz="1400" b="1" i="0" u="none" strike="noStrike" dirty="0" err="1">
                <a:effectLst/>
                <a:latin typeface="Arial" panose="020B0604020202020204" pitchFamily="34" charset="0"/>
                <a:cs typeface="Arial" panose="020B0604020202020204" pitchFamily="34" charset="0"/>
              </a:rPr>
              <a:t>Dont’s</a:t>
            </a:r>
            <a:r>
              <a:rPr lang="en-GB" sz="1400" b="1" i="0" u="none" strike="noStrike" dirty="0">
                <a:effectLst/>
                <a:latin typeface="Arial" panose="020B0604020202020204" pitchFamily="34" charset="0"/>
                <a:cs typeface="Arial" panose="020B0604020202020204" pitchFamily="34" charset="0"/>
              </a:rPr>
              <a:t>’</a:t>
            </a:r>
          </a:p>
        </p:txBody>
      </p:sp>
      <p:sp>
        <p:nvSpPr>
          <p:cNvPr id="4" name="TextBox 3">
            <a:extLst>
              <a:ext uri="{FF2B5EF4-FFF2-40B4-BE49-F238E27FC236}">
                <a16:creationId xmlns:a16="http://schemas.microsoft.com/office/drawing/2014/main" id="{37ABDFB1-FD7D-BD63-7F31-1CDC88092E4E}"/>
              </a:ext>
            </a:extLst>
          </p:cNvPr>
          <p:cNvSpPr txBox="1"/>
          <p:nvPr/>
        </p:nvSpPr>
        <p:spPr>
          <a:xfrm>
            <a:off x="129785" y="471629"/>
            <a:ext cx="5966215"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Readability of outputs and formatting of pages [1]</a:t>
            </a:r>
          </a:p>
        </p:txBody>
      </p:sp>
      <p:pic>
        <p:nvPicPr>
          <p:cNvPr id="6" name="Picture 5" descr="A screenshot of a map&#10;&#10;Description automatically generated">
            <a:extLst>
              <a:ext uri="{FF2B5EF4-FFF2-40B4-BE49-F238E27FC236}">
                <a16:creationId xmlns:a16="http://schemas.microsoft.com/office/drawing/2014/main" id="{AA745365-D9A0-6B57-19C9-59BBE80B5FA1}"/>
              </a:ext>
            </a:extLst>
          </p:cNvPr>
          <p:cNvPicPr>
            <a:picLocks noChangeAspect="1"/>
          </p:cNvPicPr>
          <p:nvPr/>
        </p:nvPicPr>
        <p:blipFill>
          <a:blip r:embed="rId2"/>
          <a:stretch>
            <a:fillRect/>
          </a:stretch>
        </p:blipFill>
        <p:spPr>
          <a:xfrm>
            <a:off x="231494" y="894542"/>
            <a:ext cx="8418390" cy="4872361"/>
          </a:xfrm>
          <a:prstGeom prst="rect">
            <a:avLst/>
          </a:prstGeom>
        </p:spPr>
      </p:pic>
      <p:sp>
        <p:nvSpPr>
          <p:cNvPr id="7" name="TextBox 6">
            <a:extLst>
              <a:ext uri="{FF2B5EF4-FFF2-40B4-BE49-F238E27FC236}">
                <a16:creationId xmlns:a16="http://schemas.microsoft.com/office/drawing/2014/main" id="{7BF4CA78-F0F4-1367-F667-754EB104ADDE}"/>
              </a:ext>
            </a:extLst>
          </p:cNvPr>
          <p:cNvSpPr txBox="1"/>
          <p:nvPr/>
        </p:nvSpPr>
        <p:spPr>
          <a:xfrm>
            <a:off x="8889357" y="992819"/>
            <a:ext cx="3136739" cy="4247317"/>
          </a:xfrm>
          <a:prstGeom prst="rect">
            <a:avLst/>
          </a:prstGeom>
          <a:solidFill>
            <a:schemeClr val="accent1">
              <a:lumMod val="40000"/>
              <a:lumOff val="60000"/>
            </a:schemeClr>
          </a:solidFill>
        </p:spPr>
        <p:txBody>
          <a:bodyPr wrap="square" rtlCol="0">
            <a:spAutoFit/>
          </a:bodyPr>
          <a:lstStyle/>
          <a:p>
            <a:r>
              <a:rPr lang="en-GB" dirty="0">
                <a:latin typeface="Arial" panose="020B0604020202020204" pitchFamily="34" charset="0"/>
                <a:cs typeface="Arial" panose="020B0604020202020204" pitchFamily="34" charset="0"/>
              </a:rPr>
              <a:t>If you have multiple figure outputs, you are welcome to generate a panelled figure that is annotated alphabetically. </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The issue is that squeezing a panelled figure on portrait document reduces it readability severely. </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You should pay close attention to even these little things to avoid alienating your marker. </a:t>
            </a:r>
          </a:p>
        </p:txBody>
      </p:sp>
      <p:sp>
        <p:nvSpPr>
          <p:cNvPr id="8" name="TextBox 7">
            <a:extLst>
              <a:ext uri="{FF2B5EF4-FFF2-40B4-BE49-F238E27FC236}">
                <a16:creationId xmlns:a16="http://schemas.microsoft.com/office/drawing/2014/main" id="{CC1A1932-C508-B629-2EF2-F0AE18E608A5}"/>
              </a:ext>
            </a:extLst>
          </p:cNvPr>
          <p:cNvSpPr txBox="1"/>
          <p:nvPr/>
        </p:nvSpPr>
        <p:spPr>
          <a:xfrm>
            <a:off x="2128219" y="1916149"/>
            <a:ext cx="251992" cy="230832"/>
          </a:xfrm>
          <a:prstGeom prst="rect">
            <a:avLst/>
          </a:prstGeom>
          <a:noFill/>
        </p:spPr>
        <p:txBody>
          <a:bodyPr wrap="none" rtlCol="0">
            <a:spAutoFit/>
          </a:bodyPr>
          <a:lstStyle/>
          <a:p>
            <a:r>
              <a:rPr lang="en-GB" sz="900" dirty="0"/>
              <a:t>A</a:t>
            </a:r>
          </a:p>
        </p:txBody>
      </p:sp>
      <p:sp>
        <p:nvSpPr>
          <p:cNvPr id="9" name="TextBox 8">
            <a:extLst>
              <a:ext uri="{FF2B5EF4-FFF2-40B4-BE49-F238E27FC236}">
                <a16:creationId xmlns:a16="http://schemas.microsoft.com/office/drawing/2014/main" id="{4AB7EDF2-70C1-FDE2-019C-B6D1CC16FEB4}"/>
              </a:ext>
            </a:extLst>
          </p:cNvPr>
          <p:cNvSpPr txBox="1"/>
          <p:nvPr/>
        </p:nvSpPr>
        <p:spPr>
          <a:xfrm>
            <a:off x="4699728" y="1916149"/>
            <a:ext cx="251992" cy="230832"/>
          </a:xfrm>
          <a:prstGeom prst="rect">
            <a:avLst/>
          </a:prstGeom>
          <a:noFill/>
        </p:spPr>
        <p:txBody>
          <a:bodyPr wrap="none" rtlCol="0">
            <a:spAutoFit/>
          </a:bodyPr>
          <a:lstStyle/>
          <a:p>
            <a:r>
              <a:rPr lang="en-GB" sz="900" dirty="0"/>
              <a:t>B</a:t>
            </a:r>
          </a:p>
        </p:txBody>
      </p:sp>
      <p:sp>
        <p:nvSpPr>
          <p:cNvPr id="10" name="TextBox 9">
            <a:extLst>
              <a:ext uri="{FF2B5EF4-FFF2-40B4-BE49-F238E27FC236}">
                <a16:creationId xmlns:a16="http://schemas.microsoft.com/office/drawing/2014/main" id="{53637B92-5FD0-0DEC-F910-64739B08A80C}"/>
              </a:ext>
            </a:extLst>
          </p:cNvPr>
          <p:cNvSpPr txBox="1"/>
          <p:nvPr/>
        </p:nvSpPr>
        <p:spPr>
          <a:xfrm>
            <a:off x="2128219" y="3428999"/>
            <a:ext cx="251992" cy="230832"/>
          </a:xfrm>
          <a:prstGeom prst="rect">
            <a:avLst/>
          </a:prstGeom>
          <a:noFill/>
        </p:spPr>
        <p:txBody>
          <a:bodyPr wrap="none" rtlCol="0">
            <a:spAutoFit/>
          </a:bodyPr>
          <a:lstStyle/>
          <a:p>
            <a:r>
              <a:rPr lang="en-GB" sz="900" dirty="0"/>
              <a:t>C</a:t>
            </a:r>
          </a:p>
        </p:txBody>
      </p:sp>
      <p:sp>
        <p:nvSpPr>
          <p:cNvPr id="11" name="TextBox 10">
            <a:extLst>
              <a:ext uri="{FF2B5EF4-FFF2-40B4-BE49-F238E27FC236}">
                <a16:creationId xmlns:a16="http://schemas.microsoft.com/office/drawing/2014/main" id="{B294EA9A-0A49-BB28-003C-BE0E1742C1F1}"/>
              </a:ext>
            </a:extLst>
          </p:cNvPr>
          <p:cNvSpPr txBox="1"/>
          <p:nvPr/>
        </p:nvSpPr>
        <p:spPr>
          <a:xfrm>
            <a:off x="4699728" y="3443466"/>
            <a:ext cx="255198" cy="230832"/>
          </a:xfrm>
          <a:prstGeom prst="rect">
            <a:avLst/>
          </a:prstGeom>
          <a:noFill/>
        </p:spPr>
        <p:txBody>
          <a:bodyPr wrap="none" rtlCol="0">
            <a:spAutoFit/>
          </a:bodyPr>
          <a:lstStyle/>
          <a:p>
            <a:r>
              <a:rPr lang="en-GB" sz="900" dirty="0"/>
              <a:t>D</a:t>
            </a:r>
          </a:p>
        </p:txBody>
      </p:sp>
      <p:sp>
        <p:nvSpPr>
          <p:cNvPr id="12" name="TextBox 11">
            <a:extLst>
              <a:ext uri="{FF2B5EF4-FFF2-40B4-BE49-F238E27FC236}">
                <a16:creationId xmlns:a16="http://schemas.microsoft.com/office/drawing/2014/main" id="{3B794D4E-B4C0-890B-0BCF-C59E51E485A8}"/>
              </a:ext>
            </a:extLst>
          </p:cNvPr>
          <p:cNvSpPr txBox="1"/>
          <p:nvPr/>
        </p:nvSpPr>
        <p:spPr>
          <a:xfrm>
            <a:off x="231494" y="5882040"/>
            <a:ext cx="5359159" cy="923330"/>
          </a:xfrm>
          <a:prstGeom prst="rect">
            <a:avLst/>
          </a:prstGeom>
          <a:noFill/>
        </p:spPr>
        <p:txBody>
          <a:bodyPr wrap="none" rtlCol="0">
            <a:spAutoFit/>
          </a:bodyPr>
          <a:lstStyle/>
          <a:p>
            <a:r>
              <a:rPr lang="en-GB" dirty="0">
                <a:latin typeface="Arial" panose="020B0604020202020204" pitchFamily="34" charset="0"/>
                <a:cs typeface="Arial" panose="020B0604020202020204" pitchFamily="34" charset="0"/>
              </a:rPr>
              <a:t>For the marker to make sense of this image, s/he</a:t>
            </a:r>
          </a:p>
          <a:p>
            <a:r>
              <a:rPr lang="en-GB" dirty="0">
                <a:latin typeface="Arial" panose="020B0604020202020204" pitchFamily="34" charset="0"/>
                <a:cs typeface="Arial" panose="020B0604020202020204" pitchFamily="34" charset="0"/>
              </a:rPr>
              <a:t>will be forced to zoom in the +400% any to still see</a:t>
            </a:r>
          </a:p>
          <a:p>
            <a:r>
              <a:rPr lang="en-GB" dirty="0">
                <a:latin typeface="Arial" panose="020B0604020202020204" pitchFamily="34" charset="0"/>
                <a:cs typeface="Arial" panose="020B0604020202020204" pitchFamily="34" charset="0"/>
              </a:rPr>
              <a:t>blurry figure…</a:t>
            </a:r>
          </a:p>
        </p:txBody>
      </p:sp>
    </p:spTree>
    <p:extLst>
      <p:ext uri="{BB962C8B-B14F-4D97-AF65-F5344CB8AC3E}">
        <p14:creationId xmlns:p14="http://schemas.microsoft.com/office/powerpoint/2010/main" val="3476593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C4BA4-01B1-A59B-DF3F-18CED3A5958A}"/>
            </a:ext>
          </a:extLst>
        </p:cNvPr>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8CAD7E68-D731-48DC-D2B5-CBAA8C920C2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13</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TextBox 2">
            <a:extLst>
              <a:ext uri="{FF2B5EF4-FFF2-40B4-BE49-F238E27FC236}">
                <a16:creationId xmlns:a16="http://schemas.microsoft.com/office/drawing/2014/main" id="{173AA1EE-829F-2DCD-E631-792489860696}"/>
              </a:ext>
            </a:extLst>
          </p:cNvPr>
          <p:cNvSpPr txBox="1"/>
          <p:nvPr/>
        </p:nvSpPr>
        <p:spPr>
          <a:xfrm>
            <a:off x="8079129" y="185193"/>
            <a:ext cx="3946883" cy="923330"/>
          </a:xfrm>
          <a:prstGeom prst="rect">
            <a:avLst/>
          </a:prstGeom>
          <a:solidFill>
            <a:schemeClr val="accent1">
              <a:lumMod val="40000"/>
              <a:lumOff val="60000"/>
            </a:schemeClr>
          </a:solidFill>
        </p:spPr>
        <p:txBody>
          <a:bodyPr wrap="square" rtlCol="0">
            <a:spAutoFit/>
          </a:bodyPr>
          <a:lstStyle/>
          <a:p>
            <a:r>
              <a:rPr lang="en-GB" dirty="0">
                <a:latin typeface="Arial" panose="020B0604020202020204" pitchFamily="34" charset="0"/>
                <a:cs typeface="Arial" panose="020B0604020202020204" pitchFamily="34" charset="0"/>
              </a:rPr>
              <a:t>Show the image in its glory to the fullest by taking advantage of the landscape settings</a:t>
            </a:r>
          </a:p>
        </p:txBody>
      </p:sp>
      <p:pic>
        <p:nvPicPr>
          <p:cNvPr id="5" name="Picture 4">
            <a:extLst>
              <a:ext uri="{FF2B5EF4-FFF2-40B4-BE49-F238E27FC236}">
                <a16:creationId xmlns:a16="http://schemas.microsoft.com/office/drawing/2014/main" id="{5169AAAD-0C24-D4A1-470B-E28D0414C3BB}"/>
              </a:ext>
            </a:extLst>
          </p:cNvPr>
          <p:cNvPicPr>
            <a:picLocks noChangeAspect="1"/>
          </p:cNvPicPr>
          <p:nvPr/>
        </p:nvPicPr>
        <p:blipFill>
          <a:blip r:embed="rId3"/>
          <a:stretch>
            <a:fillRect/>
          </a:stretch>
        </p:blipFill>
        <p:spPr>
          <a:xfrm>
            <a:off x="165988" y="1037144"/>
            <a:ext cx="7712365" cy="5474827"/>
          </a:xfrm>
          <a:prstGeom prst="rect">
            <a:avLst/>
          </a:prstGeom>
        </p:spPr>
      </p:pic>
      <p:sp>
        <p:nvSpPr>
          <p:cNvPr id="16" name="TextBox 15">
            <a:extLst>
              <a:ext uri="{FF2B5EF4-FFF2-40B4-BE49-F238E27FC236}">
                <a16:creationId xmlns:a16="http://schemas.microsoft.com/office/drawing/2014/main" id="{57352F5B-EDDB-9438-3102-20514ECA4475}"/>
              </a:ext>
            </a:extLst>
          </p:cNvPr>
          <p:cNvSpPr txBox="1"/>
          <p:nvPr/>
        </p:nvSpPr>
        <p:spPr>
          <a:xfrm>
            <a:off x="8079128" y="1362672"/>
            <a:ext cx="3946883" cy="4247317"/>
          </a:xfrm>
          <a:prstGeom prst="rect">
            <a:avLst/>
          </a:prstGeom>
          <a:solidFill>
            <a:schemeClr val="accent1">
              <a:lumMod val="40000"/>
              <a:lumOff val="60000"/>
            </a:schemeClr>
          </a:solidFill>
        </p:spPr>
        <p:txBody>
          <a:bodyPr wrap="square" rtlCol="0">
            <a:spAutoFit/>
          </a:bodyPr>
          <a:lstStyle/>
          <a:p>
            <a:r>
              <a:rPr lang="en-GB" dirty="0">
                <a:latin typeface="Arial" panose="020B0604020202020204" pitchFamily="34" charset="0"/>
                <a:cs typeface="Arial" panose="020B0604020202020204" pitchFamily="34" charset="0"/>
              </a:rPr>
              <a:t>This is a crude example to illustrate what I mean about showing your results nicely to its fullest glory. </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Notice the page number has been formatted accordingly to the width of the page, instead of it being on the length to ensure consistency in the page number position if the document was printed.</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Markers appreciate this level of detail and are not above being sympathetic in awarding extra marks for quality in presentation.</a:t>
            </a:r>
          </a:p>
        </p:txBody>
      </p:sp>
      <p:sp>
        <p:nvSpPr>
          <p:cNvPr id="17" name="TextBox 16">
            <a:extLst>
              <a:ext uri="{FF2B5EF4-FFF2-40B4-BE49-F238E27FC236}">
                <a16:creationId xmlns:a16="http://schemas.microsoft.com/office/drawing/2014/main" id="{48B1B47D-459E-B035-AF7E-A2BE70725780}"/>
              </a:ext>
            </a:extLst>
          </p:cNvPr>
          <p:cNvSpPr txBox="1"/>
          <p:nvPr/>
        </p:nvSpPr>
        <p:spPr>
          <a:xfrm>
            <a:off x="92597" y="104172"/>
            <a:ext cx="2035622" cy="307777"/>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The </a:t>
            </a:r>
            <a:r>
              <a:rPr lang="en-GB" sz="1400" b="1" i="0" u="none" strike="noStrike" dirty="0">
                <a:effectLst/>
                <a:latin typeface="Arial" panose="020B0604020202020204" pitchFamily="34" charset="0"/>
                <a:cs typeface="Arial" panose="020B0604020202020204" pitchFamily="34" charset="0"/>
              </a:rPr>
              <a:t>‘Dos’ and ‘</a:t>
            </a:r>
            <a:r>
              <a:rPr lang="en-GB" sz="1400" b="1" i="0" u="none" strike="noStrike" dirty="0" err="1">
                <a:effectLst/>
                <a:latin typeface="Arial" panose="020B0604020202020204" pitchFamily="34" charset="0"/>
                <a:cs typeface="Arial" panose="020B0604020202020204" pitchFamily="34" charset="0"/>
              </a:rPr>
              <a:t>Dont’s</a:t>
            </a:r>
            <a:r>
              <a:rPr lang="en-GB" sz="1400" b="1" i="0" u="none" strike="noStrike" dirty="0">
                <a:effectLst/>
                <a:latin typeface="Arial" panose="020B0604020202020204" pitchFamily="34" charset="0"/>
                <a:cs typeface="Arial" panose="020B0604020202020204" pitchFamily="34" charset="0"/>
              </a:rPr>
              <a:t>’</a:t>
            </a:r>
          </a:p>
        </p:txBody>
      </p:sp>
      <p:sp>
        <p:nvSpPr>
          <p:cNvPr id="18" name="TextBox 17">
            <a:extLst>
              <a:ext uri="{FF2B5EF4-FFF2-40B4-BE49-F238E27FC236}">
                <a16:creationId xmlns:a16="http://schemas.microsoft.com/office/drawing/2014/main" id="{31C86573-A752-D6A4-4C87-F512B91E7086}"/>
              </a:ext>
            </a:extLst>
          </p:cNvPr>
          <p:cNvSpPr txBox="1"/>
          <p:nvPr/>
        </p:nvSpPr>
        <p:spPr>
          <a:xfrm>
            <a:off x="129785" y="471629"/>
            <a:ext cx="5966215"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Readability of outputs and formatting of pages [2]</a:t>
            </a:r>
          </a:p>
        </p:txBody>
      </p:sp>
    </p:spTree>
    <p:extLst>
      <p:ext uri="{BB962C8B-B14F-4D97-AF65-F5344CB8AC3E}">
        <p14:creationId xmlns:p14="http://schemas.microsoft.com/office/powerpoint/2010/main" val="2428792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64891C-5BE0-4ACE-9DE1-1B826977C637}"/>
              </a:ext>
            </a:extLst>
          </p:cNvPr>
          <p:cNvPicPr>
            <a:picLocks noChangeAspect="1"/>
          </p:cNvPicPr>
          <p:nvPr/>
        </p:nvPicPr>
        <p:blipFill>
          <a:blip r:embed="rId2"/>
          <a:srcRect l="1303" r="1303"/>
          <a:stretch/>
        </p:blipFill>
        <p:spPr>
          <a:xfrm>
            <a:off x="560002" y="1015676"/>
            <a:ext cx="10493821" cy="4251653"/>
          </a:xfrm>
          <a:prstGeom prst="rect">
            <a:avLst/>
          </a:prstGeom>
        </p:spPr>
      </p:pic>
      <p:sp>
        <p:nvSpPr>
          <p:cNvPr id="4" name="TextBox 3">
            <a:extLst>
              <a:ext uri="{FF2B5EF4-FFF2-40B4-BE49-F238E27FC236}">
                <a16:creationId xmlns:a16="http://schemas.microsoft.com/office/drawing/2014/main" id="{B4BB970E-DAAD-B406-4C5D-76B3097C1029}"/>
              </a:ext>
            </a:extLst>
          </p:cNvPr>
          <p:cNvSpPr txBox="1"/>
          <p:nvPr/>
        </p:nvSpPr>
        <p:spPr>
          <a:xfrm>
            <a:off x="92597" y="104172"/>
            <a:ext cx="2035622" cy="307777"/>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The </a:t>
            </a:r>
            <a:r>
              <a:rPr lang="en-GB" sz="1400" b="1" i="0" u="none" strike="noStrike" dirty="0">
                <a:effectLst/>
                <a:latin typeface="Arial" panose="020B0604020202020204" pitchFamily="34" charset="0"/>
                <a:cs typeface="Arial" panose="020B0604020202020204" pitchFamily="34" charset="0"/>
              </a:rPr>
              <a:t>‘Dos’ and ‘</a:t>
            </a:r>
            <a:r>
              <a:rPr lang="en-GB" sz="1400" b="1" i="0" u="none" strike="noStrike" dirty="0" err="1">
                <a:effectLst/>
                <a:latin typeface="Arial" panose="020B0604020202020204" pitchFamily="34" charset="0"/>
                <a:cs typeface="Arial" panose="020B0604020202020204" pitchFamily="34" charset="0"/>
              </a:rPr>
              <a:t>Dont’s</a:t>
            </a:r>
            <a:r>
              <a:rPr lang="en-GB" sz="1400" b="1" i="0" u="none" strike="noStrike" dirty="0">
                <a:effectLst/>
                <a:latin typeface="Arial" panose="020B0604020202020204" pitchFamily="34" charset="0"/>
                <a:cs typeface="Arial" panose="020B0604020202020204" pitchFamily="34" charset="0"/>
              </a:rPr>
              <a:t>’</a:t>
            </a:r>
          </a:p>
        </p:txBody>
      </p:sp>
      <p:sp>
        <p:nvSpPr>
          <p:cNvPr id="5" name="TextBox 4">
            <a:extLst>
              <a:ext uri="{FF2B5EF4-FFF2-40B4-BE49-F238E27FC236}">
                <a16:creationId xmlns:a16="http://schemas.microsoft.com/office/drawing/2014/main" id="{8B2031EB-E180-5BB7-B1C8-C80971584CED}"/>
              </a:ext>
            </a:extLst>
          </p:cNvPr>
          <p:cNvSpPr txBox="1"/>
          <p:nvPr/>
        </p:nvSpPr>
        <p:spPr>
          <a:xfrm>
            <a:off x="129785" y="471629"/>
            <a:ext cx="6618256"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Avoid violating the core assumptions behind these analytical techniques</a:t>
            </a:r>
          </a:p>
        </p:txBody>
      </p:sp>
      <p:sp>
        <p:nvSpPr>
          <p:cNvPr id="6" name="Slide Number Placeholder 3">
            <a:extLst>
              <a:ext uri="{FF2B5EF4-FFF2-40B4-BE49-F238E27FC236}">
                <a16:creationId xmlns:a16="http://schemas.microsoft.com/office/drawing/2014/main" id="{3621E608-1BCC-F341-E4EC-23B75AD58C09}"/>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14</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 name="TextBox 6">
            <a:extLst>
              <a:ext uri="{FF2B5EF4-FFF2-40B4-BE49-F238E27FC236}">
                <a16:creationId xmlns:a16="http://schemas.microsoft.com/office/drawing/2014/main" id="{FBE04DE4-0245-EFF3-7FFD-4BAAD887A43A}"/>
              </a:ext>
            </a:extLst>
          </p:cNvPr>
          <p:cNvSpPr txBox="1"/>
          <p:nvPr/>
        </p:nvSpPr>
        <p:spPr>
          <a:xfrm>
            <a:off x="560001" y="5498251"/>
            <a:ext cx="10493821" cy="646331"/>
          </a:xfrm>
          <a:prstGeom prst="rect">
            <a:avLst/>
          </a:prstGeom>
          <a:noFill/>
        </p:spPr>
        <p:txBody>
          <a:bodyPr wrap="square" rtlCol="0">
            <a:spAutoFit/>
          </a:bodyPr>
          <a:lstStyle/>
          <a:p>
            <a:pPr marL="285750" indent="-285750">
              <a:buFont typeface="Arial" panose="020B0604020202020204" pitchFamily="34" charset="0"/>
              <a:buChar char="•"/>
            </a:pPr>
            <a:r>
              <a:rPr lang="en-GB" sz="1200" dirty="0">
                <a:latin typeface="Arial" panose="020B0604020202020204" pitchFamily="34" charset="0"/>
                <a:cs typeface="Arial" panose="020B0604020202020204" pitchFamily="34" charset="0"/>
              </a:rPr>
              <a:t>Any violation of the core assumptions – whether it be data-related, or distributional will be considered as a critical error. </a:t>
            </a:r>
          </a:p>
          <a:p>
            <a:pPr marL="285750" indent="-285750">
              <a:buFont typeface="Arial" panose="020B0604020202020204" pitchFamily="34" charset="0"/>
              <a:buChar char="•"/>
            </a:pPr>
            <a:r>
              <a:rPr lang="en-GB" sz="1200" dirty="0">
                <a:latin typeface="Arial" panose="020B0604020202020204" pitchFamily="34" charset="0"/>
                <a:cs typeface="Arial" panose="020B0604020202020204" pitchFamily="34" charset="0"/>
              </a:rPr>
              <a:t>Marks will be deducted accordingly. It should be noted that your marks are capped at 68/69.</a:t>
            </a:r>
          </a:p>
          <a:p>
            <a:pPr marL="285750" indent="-285750">
              <a:buFont typeface="Arial" panose="020B0604020202020204" pitchFamily="34" charset="0"/>
              <a:buChar char="•"/>
            </a:pPr>
            <a:r>
              <a:rPr lang="en-GB" sz="1200" dirty="0">
                <a:latin typeface="Arial" panose="020B0604020202020204" pitchFamily="34" charset="0"/>
                <a:cs typeface="Arial" panose="020B0604020202020204" pitchFamily="34" charset="0"/>
              </a:rPr>
              <a:t>If it’s horrible violation, to such extent its irredeemable, then in such scenario can potentially lead to a failing grade. </a:t>
            </a:r>
          </a:p>
        </p:txBody>
      </p:sp>
    </p:spTree>
    <p:extLst>
      <p:ext uri="{BB962C8B-B14F-4D97-AF65-F5344CB8AC3E}">
        <p14:creationId xmlns:p14="http://schemas.microsoft.com/office/powerpoint/2010/main" val="346665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DC65E8-627B-659A-8096-E327DC923301}"/>
              </a:ext>
            </a:extLst>
          </p:cNvPr>
          <p:cNvSpPr txBox="1"/>
          <p:nvPr/>
        </p:nvSpPr>
        <p:spPr>
          <a:xfrm>
            <a:off x="92597" y="104172"/>
            <a:ext cx="2035622" cy="307777"/>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The </a:t>
            </a:r>
            <a:r>
              <a:rPr lang="en-GB" sz="1400" b="1" i="0" u="none" strike="noStrike" dirty="0">
                <a:effectLst/>
                <a:latin typeface="Arial" panose="020B0604020202020204" pitchFamily="34" charset="0"/>
                <a:cs typeface="Arial" panose="020B0604020202020204" pitchFamily="34" charset="0"/>
              </a:rPr>
              <a:t>‘Dos’ and ‘</a:t>
            </a:r>
            <a:r>
              <a:rPr lang="en-GB" sz="1400" b="1" i="0" u="none" strike="noStrike" dirty="0" err="1">
                <a:effectLst/>
                <a:latin typeface="Arial" panose="020B0604020202020204" pitchFamily="34" charset="0"/>
                <a:cs typeface="Arial" panose="020B0604020202020204" pitchFamily="34" charset="0"/>
              </a:rPr>
              <a:t>Dont’s</a:t>
            </a:r>
            <a:r>
              <a:rPr lang="en-GB" sz="1400" b="1" i="0" u="none" strike="noStrike" dirty="0">
                <a:effectLst/>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47354ABC-C2B0-1F65-856F-34064A3D9209}"/>
              </a:ext>
            </a:extLst>
          </p:cNvPr>
          <p:cNvSpPr txBox="1"/>
          <p:nvPr/>
        </p:nvSpPr>
        <p:spPr>
          <a:xfrm>
            <a:off x="129785" y="471629"/>
            <a:ext cx="6618256"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Use of Generative AI (e.g., ChatGPT) and References</a:t>
            </a:r>
          </a:p>
        </p:txBody>
      </p:sp>
      <p:pic>
        <p:nvPicPr>
          <p:cNvPr id="5" name="Picture 4" descr="A screenshot of a computer&#10;&#10;Description automatically generated">
            <a:extLst>
              <a:ext uri="{FF2B5EF4-FFF2-40B4-BE49-F238E27FC236}">
                <a16:creationId xmlns:a16="http://schemas.microsoft.com/office/drawing/2014/main" id="{9CDD8276-F0B0-2A04-1EA0-1FA1C68618A9}"/>
              </a:ext>
            </a:extLst>
          </p:cNvPr>
          <p:cNvPicPr>
            <a:picLocks noChangeAspect="1"/>
          </p:cNvPicPr>
          <p:nvPr/>
        </p:nvPicPr>
        <p:blipFill>
          <a:blip r:embed="rId2"/>
          <a:stretch>
            <a:fillRect/>
          </a:stretch>
        </p:blipFill>
        <p:spPr>
          <a:xfrm>
            <a:off x="7257328" y="104172"/>
            <a:ext cx="4399774" cy="6608426"/>
          </a:xfrm>
          <a:prstGeom prst="rect">
            <a:avLst/>
          </a:prstGeom>
        </p:spPr>
      </p:pic>
      <p:sp>
        <p:nvSpPr>
          <p:cNvPr id="6" name="TextBox 5">
            <a:extLst>
              <a:ext uri="{FF2B5EF4-FFF2-40B4-BE49-F238E27FC236}">
                <a16:creationId xmlns:a16="http://schemas.microsoft.com/office/drawing/2014/main" id="{4F771D49-1AFE-BE21-9B16-A8E9B04956E4}"/>
              </a:ext>
            </a:extLst>
          </p:cNvPr>
          <p:cNvSpPr txBox="1"/>
          <p:nvPr/>
        </p:nvSpPr>
        <p:spPr>
          <a:xfrm>
            <a:off x="129784" y="982283"/>
            <a:ext cx="6618255" cy="1077218"/>
          </a:xfrm>
          <a:prstGeom prst="rect">
            <a:avLst/>
          </a:prstGeom>
          <a:solidFill>
            <a:schemeClr val="accent1">
              <a:lumMod val="40000"/>
              <a:lumOff val="60000"/>
            </a:schemeClr>
          </a:solidFill>
        </p:spPr>
        <p:txBody>
          <a:bodyPr wrap="square" rtlCol="0">
            <a:spAutoFit/>
          </a:bodyPr>
          <a:lstStyle/>
          <a:p>
            <a:r>
              <a:rPr lang="en-GB" sz="1600" b="0" i="0" u="none" strike="noStrike" dirty="0">
                <a:solidFill>
                  <a:srgbClr val="000000"/>
                </a:solidFill>
                <a:effectLst/>
                <a:latin typeface="Arial" panose="020B0604020202020204" pitchFamily="34" charset="0"/>
              </a:rPr>
              <a:t>If you're using </a:t>
            </a:r>
            <a:r>
              <a:rPr lang="en-GB" sz="1600" b="0" i="0" u="none" strike="noStrike" dirty="0" err="1">
                <a:solidFill>
                  <a:srgbClr val="000000"/>
                </a:solidFill>
                <a:effectLst/>
                <a:latin typeface="Arial" panose="020B0604020202020204" pitchFamily="34" charset="0"/>
              </a:rPr>
              <a:t>GenAI</a:t>
            </a:r>
            <a:r>
              <a:rPr lang="en-GB" sz="1600" b="0" i="0" u="none" strike="noStrike" dirty="0">
                <a:solidFill>
                  <a:srgbClr val="000000"/>
                </a:solidFill>
                <a:effectLst/>
                <a:latin typeface="Arial" panose="020B0604020202020204" pitchFamily="34" charset="0"/>
              </a:rPr>
              <a:t> to </a:t>
            </a:r>
            <a:r>
              <a:rPr lang="en-GB" sz="1600" b="1" i="0" u="none" strike="noStrike" dirty="0">
                <a:solidFill>
                  <a:srgbClr val="000000"/>
                </a:solidFill>
                <a:effectLst/>
                <a:latin typeface="Arial" panose="020B0604020202020204" pitchFamily="34" charset="0"/>
              </a:rPr>
              <a:t>assist</a:t>
            </a:r>
            <a:r>
              <a:rPr lang="en-GB" sz="1600" b="0" i="0" u="none" strike="noStrike" dirty="0">
                <a:solidFill>
                  <a:srgbClr val="000000"/>
                </a:solidFill>
                <a:effectLst/>
                <a:latin typeface="Arial" panose="020B0604020202020204" pitchFamily="34" charset="0"/>
              </a:rPr>
              <a:t> or </a:t>
            </a:r>
            <a:r>
              <a:rPr lang="en-GB" sz="1600" b="1" i="0" u="none" strike="noStrike" dirty="0">
                <a:solidFill>
                  <a:srgbClr val="000000"/>
                </a:solidFill>
                <a:effectLst/>
                <a:latin typeface="Arial" panose="020B0604020202020204" pitchFamily="34" charset="0"/>
              </a:rPr>
              <a:t>troubleshoot</a:t>
            </a:r>
            <a:r>
              <a:rPr lang="en-GB" sz="1600" b="0" i="0" u="none" strike="noStrike" dirty="0">
                <a:solidFill>
                  <a:srgbClr val="000000"/>
                </a:solidFill>
                <a:effectLst/>
                <a:latin typeface="Arial" panose="020B0604020202020204" pitchFamily="34" charset="0"/>
              </a:rPr>
              <a:t> with the R coding part of the assessment, that's perfectly fine. You just need to </a:t>
            </a:r>
            <a:r>
              <a:rPr lang="en-GB" sz="1600" b="1" i="0" u="none" strike="noStrike" dirty="0">
                <a:solidFill>
                  <a:srgbClr val="000000"/>
                </a:solidFill>
                <a:effectLst/>
                <a:latin typeface="Arial" panose="020B0604020202020204" pitchFamily="34" charset="0"/>
              </a:rPr>
              <a:t>acknowledge</a:t>
            </a:r>
            <a:r>
              <a:rPr lang="en-GB" sz="1600" b="0" i="0" u="none" strike="noStrike" dirty="0">
                <a:solidFill>
                  <a:srgbClr val="000000"/>
                </a:solidFill>
                <a:effectLst/>
                <a:latin typeface="Arial" panose="020B0604020202020204" pitchFamily="34" charset="0"/>
              </a:rPr>
              <a:t> the use of </a:t>
            </a:r>
            <a:r>
              <a:rPr lang="en-GB" sz="1600" b="0" i="0" u="none" strike="noStrike" dirty="0" err="1">
                <a:solidFill>
                  <a:srgbClr val="000000"/>
                </a:solidFill>
                <a:effectLst/>
                <a:latin typeface="Arial" panose="020B0604020202020204" pitchFamily="34" charset="0"/>
              </a:rPr>
              <a:t>GenAI</a:t>
            </a:r>
            <a:r>
              <a:rPr lang="en-GB" sz="1600" b="0" i="0" u="none" strike="noStrike" dirty="0">
                <a:solidFill>
                  <a:srgbClr val="000000"/>
                </a:solidFill>
                <a:effectLst/>
                <a:latin typeface="Arial" panose="020B0604020202020204" pitchFamily="34" charset="0"/>
              </a:rPr>
              <a:t> in your methodology section, especially if it was used for straightforward tasks like data cleaning or manipulation.</a:t>
            </a:r>
            <a:endParaRPr lang="en-GB" sz="1600" dirty="0"/>
          </a:p>
        </p:txBody>
      </p:sp>
      <p:sp>
        <p:nvSpPr>
          <p:cNvPr id="7" name="TextBox 6">
            <a:extLst>
              <a:ext uri="{FF2B5EF4-FFF2-40B4-BE49-F238E27FC236}">
                <a16:creationId xmlns:a16="http://schemas.microsoft.com/office/drawing/2014/main" id="{0E58E761-E36A-D0D1-A85D-7DBBC051DE32}"/>
              </a:ext>
            </a:extLst>
          </p:cNvPr>
          <p:cNvSpPr txBox="1"/>
          <p:nvPr/>
        </p:nvSpPr>
        <p:spPr>
          <a:xfrm>
            <a:off x="129784" y="2262378"/>
            <a:ext cx="6780301" cy="584775"/>
          </a:xfrm>
          <a:prstGeom prst="rect">
            <a:avLst/>
          </a:prstGeom>
          <a:noFill/>
        </p:spPr>
        <p:txBody>
          <a:bodyPr wrap="square" rtlCol="0">
            <a:spAutoFit/>
          </a:bodyPr>
          <a:lstStyle/>
          <a:p>
            <a:r>
              <a:rPr lang="en-US" sz="1600" dirty="0">
                <a:effectLst/>
                <a:latin typeface="Arial" panose="020B0604020202020204" pitchFamily="34" charset="0"/>
                <a:ea typeface="Calibri" panose="020F0502020204030204" pitchFamily="34" charset="0"/>
              </a:rPr>
              <a:t>“</a:t>
            </a:r>
            <a:r>
              <a:rPr lang="en-US" sz="1600" i="1" dirty="0">
                <a:effectLst/>
                <a:latin typeface="Arial" panose="020B0604020202020204" pitchFamily="34" charset="0"/>
                <a:ea typeface="Calibri" panose="020F0502020204030204" pitchFamily="34" charset="0"/>
              </a:rPr>
              <a:t>I</a:t>
            </a:r>
            <a:r>
              <a:rPr lang="en-US" sz="1600" i="1" spc="-40" dirty="0">
                <a:effectLst/>
                <a:latin typeface="Arial" panose="020B0604020202020204" pitchFamily="34" charset="0"/>
                <a:ea typeface="Calibri" panose="020F0502020204030204" pitchFamily="34" charset="0"/>
              </a:rPr>
              <a:t> </a:t>
            </a:r>
            <a:r>
              <a:rPr lang="en-US" sz="1600" i="1" dirty="0">
                <a:effectLst/>
                <a:latin typeface="Arial" panose="020B0604020202020204" pitchFamily="34" charset="0"/>
                <a:ea typeface="Calibri" panose="020F0502020204030204" pitchFamily="34" charset="0"/>
              </a:rPr>
              <a:t>acknowledge</a:t>
            </a:r>
            <a:r>
              <a:rPr lang="en-US" sz="1600" i="1" spc="-45" dirty="0">
                <a:effectLst/>
                <a:latin typeface="Arial" panose="020B0604020202020204" pitchFamily="34" charset="0"/>
                <a:ea typeface="Calibri" panose="020F0502020204030204" pitchFamily="34" charset="0"/>
              </a:rPr>
              <a:t> </a:t>
            </a:r>
            <a:r>
              <a:rPr lang="en-US" sz="1600" i="1" dirty="0">
                <a:effectLst/>
                <a:latin typeface="Arial" panose="020B0604020202020204" pitchFamily="34" charset="0"/>
                <a:ea typeface="Calibri" panose="020F0502020204030204" pitchFamily="34" charset="0"/>
              </a:rPr>
              <a:t>the</a:t>
            </a:r>
            <a:r>
              <a:rPr lang="en-US" sz="1600" i="1" spc="-40" dirty="0">
                <a:effectLst/>
                <a:latin typeface="Arial" panose="020B0604020202020204" pitchFamily="34" charset="0"/>
                <a:ea typeface="Calibri" panose="020F0502020204030204" pitchFamily="34" charset="0"/>
              </a:rPr>
              <a:t> </a:t>
            </a:r>
            <a:r>
              <a:rPr lang="en-US" sz="1600" i="1" dirty="0">
                <a:effectLst/>
                <a:latin typeface="Arial" panose="020B0604020202020204" pitchFamily="34" charset="0"/>
                <a:ea typeface="Calibri" panose="020F0502020204030204" pitchFamily="34" charset="0"/>
              </a:rPr>
              <a:t>use</a:t>
            </a:r>
            <a:r>
              <a:rPr lang="en-US" sz="1600" i="1" spc="-45" dirty="0">
                <a:effectLst/>
                <a:latin typeface="Arial" panose="020B0604020202020204" pitchFamily="34" charset="0"/>
                <a:ea typeface="Calibri" panose="020F0502020204030204" pitchFamily="34" charset="0"/>
              </a:rPr>
              <a:t> </a:t>
            </a:r>
            <a:r>
              <a:rPr lang="en-US" sz="1600" i="1" dirty="0">
                <a:effectLst/>
                <a:latin typeface="Arial" panose="020B0604020202020204" pitchFamily="34" charset="0"/>
                <a:ea typeface="Calibri" panose="020F0502020204030204" pitchFamily="34" charset="0"/>
              </a:rPr>
              <a:t>of</a:t>
            </a:r>
            <a:r>
              <a:rPr lang="en-US" sz="1600" i="1" spc="-60" dirty="0">
                <a:effectLst/>
                <a:latin typeface="Arial" panose="020B0604020202020204" pitchFamily="34" charset="0"/>
                <a:ea typeface="Calibri" panose="020F0502020204030204" pitchFamily="34" charset="0"/>
              </a:rPr>
              <a:t> </a:t>
            </a:r>
            <a:r>
              <a:rPr lang="en-US" sz="1600" i="1" dirty="0">
                <a:effectLst/>
                <a:latin typeface="Arial" panose="020B0604020202020204" pitchFamily="34" charset="0"/>
                <a:ea typeface="Calibri" panose="020F0502020204030204" pitchFamily="34" charset="0"/>
              </a:rPr>
              <a:t>ChatGPT</a:t>
            </a:r>
            <a:r>
              <a:rPr lang="en-US" sz="1600" i="1" spc="-25" dirty="0">
                <a:effectLst/>
                <a:latin typeface="Arial" panose="020B0604020202020204" pitchFamily="34" charset="0"/>
                <a:ea typeface="Calibri" panose="020F0502020204030204" pitchFamily="34" charset="0"/>
              </a:rPr>
              <a:t> </a:t>
            </a:r>
            <a:r>
              <a:rPr lang="en-US" sz="1600" i="1" dirty="0">
                <a:effectLst/>
                <a:latin typeface="Arial" panose="020B0604020202020204" pitchFamily="34" charset="0"/>
                <a:ea typeface="Calibri" panose="020F0502020204030204" pitchFamily="34" charset="0"/>
              </a:rPr>
              <a:t>(</a:t>
            </a:r>
            <a:r>
              <a:rPr lang="en-US" sz="1600" b="1" i="1" dirty="0">
                <a:effectLst/>
                <a:latin typeface="Arial" panose="020B0604020202020204" pitchFamily="34" charset="0"/>
                <a:ea typeface="Calibri" panose="020F0502020204030204" pitchFamily="34" charset="0"/>
              </a:rPr>
              <a:t>https://</a:t>
            </a:r>
            <a:r>
              <a:rPr lang="en-US" sz="1600" b="1" i="1" dirty="0" err="1">
                <a:effectLst/>
                <a:latin typeface="Arial" panose="020B0604020202020204" pitchFamily="34" charset="0"/>
                <a:ea typeface="Calibri" panose="020F0502020204030204" pitchFamily="34" charset="0"/>
              </a:rPr>
              <a:t>chatgpt.com</a:t>
            </a:r>
            <a:r>
              <a:rPr lang="en-US" sz="1600" b="1" i="1" dirty="0">
                <a:effectLst/>
                <a:latin typeface="Arial" panose="020B0604020202020204" pitchFamily="34" charset="0"/>
                <a:ea typeface="Calibri" panose="020F0502020204030204" pitchFamily="34" charset="0"/>
              </a:rPr>
              <a:t>/</a:t>
            </a:r>
            <a:r>
              <a:rPr lang="en-US" sz="1600" i="1" dirty="0">
                <a:effectLst/>
                <a:latin typeface="Arial" panose="020B0604020202020204" pitchFamily="34" charset="0"/>
                <a:ea typeface="Calibri" panose="020F0502020204030204" pitchFamily="34" charset="0"/>
              </a:rPr>
              <a:t>)</a:t>
            </a:r>
            <a:r>
              <a:rPr lang="en-US" sz="1600" i="1" spc="-40" dirty="0">
                <a:effectLst/>
                <a:latin typeface="Arial" panose="020B0604020202020204" pitchFamily="34" charset="0"/>
                <a:ea typeface="Calibri" panose="020F0502020204030204" pitchFamily="34" charset="0"/>
              </a:rPr>
              <a:t> </a:t>
            </a:r>
            <a:r>
              <a:rPr lang="en-US" sz="1600" i="1" dirty="0">
                <a:effectLst/>
                <a:latin typeface="Arial" panose="020B0604020202020204" pitchFamily="34" charset="0"/>
                <a:ea typeface="Calibri" panose="020F0502020204030204" pitchFamily="34" charset="0"/>
              </a:rPr>
              <a:t>to</a:t>
            </a:r>
            <a:r>
              <a:rPr lang="en-US" sz="1600" i="1" spc="-45" dirty="0">
                <a:effectLst/>
                <a:latin typeface="Arial" panose="020B0604020202020204" pitchFamily="34" charset="0"/>
                <a:ea typeface="Calibri" panose="020F0502020204030204" pitchFamily="34" charset="0"/>
              </a:rPr>
              <a:t> </a:t>
            </a:r>
            <a:r>
              <a:rPr lang="en-US" sz="1600" i="1" dirty="0">
                <a:effectLst/>
                <a:latin typeface="Arial" panose="020B0604020202020204" pitchFamily="34" charset="0"/>
                <a:ea typeface="Calibri" panose="020F0502020204030204" pitchFamily="34" charset="0"/>
              </a:rPr>
              <a:t>improve</a:t>
            </a:r>
            <a:r>
              <a:rPr lang="en-US" sz="1600" i="1" spc="-45" dirty="0">
                <a:effectLst/>
                <a:latin typeface="Arial" panose="020B0604020202020204" pitchFamily="34" charset="0"/>
                <a:ea typeface="Calibri" panose="020F0502020204030204" pitchFamily="34" charset="0"/>
              </a:rPr>
              <a:t> </a:t>
            </a:r>
            <a:r>
              <a:rPr lang="en-US" sz="1600" i="1" dirty="0">
                <a:effectLst/>
                <a:latin typeface="Arial" panose="020B0604020202020204" pitchFamily="34" charset="0"/>
                <a:ea typeface="Calibri" panose="020F0502020204030204" pitchFamily="34" charset="0"/>
              </a:rPr>
              <a:t>my</a:t>
            </a:r>
            <a:r>
              <a:rPr lang="en-US" sz="1600" i="1" spc="-40" dirty="0">
                <a:effectLst/>
                <a:latin typeface="Arial" panose="020B0604020202020204" pitchFamily="34" charset="0"/>
                <a:ea typeface="Calibri" panose="020F0502020204030204" pitchFamily="34" charset="0"/>
              </a:rPr>
              <a:t> </a:t>
            </a:r>
            <a:r>
              <a:rPr lang="en-US" sz="1600" i="1" spc="-10" dirty="0">
                <a:effectLst/>
                <a:latin typeface="Arial" panose="020B0604020202020204" pitchFamily="34" charset="0"/>
                <a:ea typeface="Calibri" panose="020F0502020204030204" pitchFamily="34" charset="0"/>
              </a:rPr>
              <a:t>writing, and assistance with R coding</a:t>
            </a:r>
            <a:r>
              <a:rPr lang="en-US" sz="1600" spc="-10" dirty="0">
                <a:effectLst/>
                <a:latin typeface="Arial" panose="020B0604020202020204" pitchFamily="34" charset="0"/>
                <a:ea typeface="Calibri" panose="020F0502020204030204" pitchFamily="34" charset="0"/>
              </a:rPr>
              <a:t>”</a:t>
            </a:r>
            <a:endParaRPr lang="en-GB" sz="1600" dirty="0"/>
          </a:p>
        </p:txBody>
      </p:sp>
      <p:sp>
        <p:nvSpPr>
          <p:cNvPr id="8" name="TextBox 7">
            <a:extLst>
              <a:ext uri="{FF2B5EF4-FFF2-40B4-BE49-F238E27FC236}">
                <a16:creationId xmlns:a16="http://schemas.microsoft.com/office/drawing/2014/main" id="{92A8FBE9-9F3E-2E80-F00A-8AAC21EAF23A}"/>
              </a:ext>
            </a:extLst>
          </p:cNvPr>
          <p:cNvSpPr txBox="1"/>
          <p:nvPr/>
        </p:nvSpPr>
        <p:spPr>
          <a:xfrm>
            <a:off x="129784" y="3003864"/>
            <a:ext cx="6618255" cy="1323439"/>
          </a:xfrm>
          <a:prstGeom prst="rect">
            <a:avLst/>
          </a:prstGeom>
          <a:solidFill>
            <a:schemeClr val="accent1">
              <a:lumMod val="40000"/>
              <a:lumOff val="60000"/>
            </a:schemeClr>
          </a:solidFill>
        </p:spPr>
        <p:txBody>
          <a:bodyPr wrap="square" rtlCol="0">
            <a:spAutoFit/>
          </a:bodyPr>
          <a:lstStyle/>
          <a:p>
            <a:r>
              <a:rPr lang="en-GB" sz="1600" b="0" i="0" u="none" strike="noStrike" dirty="0">
                <a:solidFill>
                  <a:srgbClr val="000000"/>
                </a:solidFill>
                <a:effectLst/>
                <a:latin typeface="Arial" panose="020B0604020202020204" pitchFamily="34" charset="0"/>
              </a:rPr>
              <a:t>However, if </a:t>
            </a:r>
            <a:r>
              <a:rPr lang="en-GB" sz="1600" b="0" i="0" u="none" strike="noStrike" dirty="0" err="1">
                <a:solidFill>
                  <a:srgbClr val="000000"/>
                </a:solidFill>
                <a:effectLst/>
                <a:latin typeface="Arial" panose="020B0604020202020204" pitchFamily="34" charset="0"/>
              </a:rPr>
              <a:t>GenAI</a:t>
            </a:r>
            <a:r>
              <a:rPr lang="en-GB" sz="1600" b="0" i="0" u="none" strike="noStrike" dirty="0">
                <a:solidFill>
                  <a:srgbClr val="000000"/>
                </a:solidFill>
                <a:effectLst/>
                <a:latin typeface="Arial" panose="020B0604020202020204" pitchFamily="34" charset="0"/>
              </a:rPr>
              <a:t> was used for more significant contributions, such as getting information to describe the statistical methodology or modelling approach, you must provide a proper citation. UCL offers guidelines on how to cite </a:t>
            </a:r>
            <a:r>
              <a:rPr lang="en-GB" sz="1600" b="0" i="0" u="none" strike="noStrike" dirty="0" err="1">
                <a:solidFill>
                  <a:srgbClr val="000000"/>
                </a:solidFill>
                <a:effectLst/>
                <a:latin typeface="Arial" panose="020B0604020202020204" pitchFamily="34" charset="0"/>
              </a:rPr>
              <a:t>GenAI</a:t>
            </a:r>
            <a:r>
              <a:rPr lang="en-GB" sz="1600" b="0" i="0" u="none" strike="noStrike" dirty="0">
                <a:solidFill>
                  <a:srgbClr val="000000"/>
                </a:solidFill>
                <a:effectLst/>
                <a:latin typeface="Arial" panose="020B0604020202020204" pitchFamily="34" charset="0"/>
              </a:rPr>
              <a:t> in such cases. For example, if I asked ChatGPT the following:</a:t>
            </a:r>
            <a:endParaRPr lang="en-GB" sz="1600" dirty="0"/>
          </a:p>
        </p:txBody>
      </p:sp>
      <p:sp>
        <p:nvSpPr>
          <p:cNvPr id="9" name="TextBox 8">
            <a:extLst>
              <a:ext uri="{FF2B5EF4-FFF2-40B4-BE49-F238E27FC236}">
                <a16:creationId xmlns:a16="http://schemas.microsoft.com/office/drawing/2014/main" id="{818F76E7-9F18-EEB2-52D9-5AD7A77D029E}"/>
              </a:ext>
            </a:extLst>
          </p:cNvPr>
          <p:cNvSpPr txBox="1"/>
          <p:nvPr/>
        </p:nvSpPr>
        <p:spPr>
          <a:xfrm>
            <a:off x="129784" y="4484014"/>
            <a:ext cx="6780301" cy="338554"/>
          </a:xfrm>
          <a:prstGeom prst="rect">
            <a:avLst/>
          </a:prstGeom>
          <a:noFill/>
        </p:spPr>
        <p:txBody>
          <a:bodyPr wrap="square" rtlCol="0">
            <a:spAutoFit/>
          </a:bodyPr>
          <a:lstStyle/>
          <a:p>
            <a:r>
              <a:rPr lang="en-US" sz="1600" dirty="0">
                <a:effectLst/>
                <a:latin typeface="Arial" panose="020B0604020202020204" pitchFamily="34" charset="0"/>
                <a:ea typeface="Calibri" panose="020F0502020204030204" pitchFamily="34" charset="0"/>
              </a:rPr>
              <a:t>“</a:t>
            </a:r>
            <a:r>
              <a:rPr lang="en-GB" sz="1600" b="0" i="1" u="none" strike="noStrike" dirty="0">
                <a:solidFill>
                  <a:srgbClr val="000000"/>
                </a:solidFill>
                <a:effectLst/>
                <a:latin typeface="Arial" panose="020B0604020202020204" pitchFamily="34" charset="0"/>
              </a:rPr>
              <a:t>How to generate Stan Code for a Bayesian ICAR spatial risk model?</a:t>
            </a:r>
            <a:r>
              <a:rPr lang="en-US" sz="1600" spc="-10" dirty="0">
                <a:effectLst/>
                <a:latin typeface="Arial" panose="020B0604020202020204" pitchFamily="34" charset="0"/>
                <a:ea typeface="Calibri" panose="020F0502020204030204" pitchFamily="34" charset="0"/>
              </a:rPr>
              <a:t>”</a:t>
            </a:r>
            <a:endParaRPr lang="en-GB" sz="1600" dirty="0"/>
          </a:p>
        </p:txBody>
      </p:sp>
      <p:sp>
        <p:nvSpPr>
          <p:cNvPr id="10" name="TextBox 9">
            <a:extLst>
              <a:ext uri="{FF2B5EF4-FFF2-40B4-BE49-F238E27FC236}">
                <a16:creationId xmlns:a16="http://schemas.microsoft.com/office/drawing/2014/main" id="{CF0E965E-90E1-4717-8D8F-A1EDCEE7CB79}"/>
              </a:ext>
            </a:extLst>
          </p:cNvPr>
          <p:cNvSpPr txBox="1"/>
          <p:nvPr/>
        </p:nvSpPr>
        <p:spPr>
          <a:xfrm>
            <a:off x="210806" y="4886946"/>
            <a:ext cx="6618255" cy="1077218"/>
          </a:xfrm>
          <a:prstGeom prst="rect">
            <a:avLst/>
          </a:prstGeom>
          <a:solidFill>
            <a:schemeClr val="accent1">
              <a:lumMod val="40000"/>
              <a:lumOff val="60000"/>
            </a:schemeClr>
          </a:solidFill>
        </p:spPr>
        <p:txBody>
          <a:bodyPr wrap="square" rtlCol="0">
            <a:spAutoFit/>
          </a:bodyPr>
          <a:lstStyle/>
          <a:p>
            <a:r>
              <a:rPr lang="en-GB" sz="1600" b="1" i="0" u="none" strike="noStrike" dirty="0">
                <a:solidFill>
                  <a:srgbClr val="000000"/>
                </a:solidFill>
                <a:effectLst/>
                <a:latin typeface="Arial" panose="020B0604020202020204" pitchFamily="34" charset="0"/>
              </a:rPr>
              <a:t>How to generate Stan Code for a Bayesian ICAR spatial risk model? (2024). ChatGPT (GPT-4o). Wednesday, 27 November. Available at: </a:t>
            </a:r>
            <a:r>
              <a:rPr lang="en-GB" sz="1600" b="1" i="0" u="sng" strike="noStrike" dirty="0">
                <a:solidFill>
                  <a:srgbClr val="0086F0"/>
                </a:solidFill>
                <a:effectLst/>
                <a:latin typeface="Arial" panose="020B0604020202020204" pitchFamily="34" charset="0"/>
                <a:hlinkClick r:id="rId3" tooltip="Original URL:&#10;https://chatgpt.com/c/67471449-f31c-800c-a6e9-f22b554f7841&#10;&#10;Click to follow link."/>
              </a:rPr>
              <a:t>https://chatgpt.com/c/67471449-f31c-800c-a6e9-f22b554f7841</a:t>
            </a:r>
            <a:endParaRPr lang="en-GB" sz="1600" dirty="0"/>
          </a:p>
        </p:txBody>
      </p:sp>
      <p:sp>
        <p:nvSpPr>
          <p:cNvPr id="11" name="TextBox 10">
            <a:extLst>
              <a:ext uri="{FF2B5EF4-FFF2-40B4-BE49-F238E27FC236}">
                <a16:creationId xmlns:a16="http://schemas.microsoft.com/office/drawing/2014/main" id="{5C821953-AACE-0893-F4D7-4215F8597134}"/>
              </a:ext>
            </a:extLst>
          </p:cNvPr>
          <p:cNvSpPr txBox="1"/>
          <p:nvPr/>
        </p:nvSpPr>
        <p:spPr>
          <a:xfrm>
            <a:off x="141529" y="6189378"/>
            <a:ext cx="6976269" cy="523220"/>
          </a:xfrm>
          <a:prstGeom prst="rect">
            <a:avLst/>
          </a:prstGeom>
          <a:noFill/>
        </p:spPr>
        <p:txBody>
          <a:bodyPr wrap="none" rtlCol="0">
            <a:spAutoFit/>
          </a:bodyPr>
          <a:lstStyle/>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UCL Policy on referencing </a:t>
            </a:r>
            <a:r>
              <a:rPr lang="en-GB" sz="1400" dirty="0" err="1">
                <a:latin typeface="Arial" panose="020B0604020202020204" pitchFamily="34" charset="0"/>
                <a:cs typeface="Arial" panose="020B0604020202020204" pitchFamily="34" charset="0"/>
              </a:rPr>
              <a:t>GenAI</a:t>
            </a:r>
            <a:r>
              <a:rPr lang="en-GB" sz="1400" dirty="0">
                <a:latin typeface="Arial" panose="020B0604020202020204" pitchFamily="34" charset="0"/>
                <a:cs typeface="Arial" panose="020B0604020202020204" pitchFamily="34" charset="0"/>
              </a:rPr>
              <a:t> </a:t>
            </a:r>
            <a:r>
              <a:rPr lang="en-GB" sz="1400" dirty="0">
                <a:latin typeface="Arial" panose="020B0604020202020204" pitchFamily="34" charset="0"/>
                <a:cs typeface="Arial" panose="020B0604020202020204" pitchFamily="34" charset="0"/>
                <a:hlinkClick r:id="rId4"/>
              </a:rPr>
              <a:t>[LINK]</a:t>
            </a:r>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UCL Geography’s Policy on using </a:t>
            </a:r>
            <a:r>
              <a:rPr lang="en-GB" sz="1400" dirty="0" err="1">
                <a:latin typeface="Arial" panose="020B0604020202020204" pitchFamily="34" charset="0"/>
                <a:cs typeface="Arial" panose="020B0604020202020204" pitchFamily="34" charset="0"/>
              </a:rPr>
              <a:t>GenAI</a:t>
            </a:r>
            <a:r>
              <a:rPr lang="en-GB" sz="1400" dirty="0">
                <a:latin typeface="Arial" panose="020B0604020202020204" pitchFamily="34" charset="0"/>
                <a:cs typeface="Arial" panose="020B0604020202020204" pitchFamily="34" charset="0"/>
              </a:rPr>
              <a:t> in MSc assessments/Dissertations </a:t>
            </a:r>
            <a:r>
              <a:rPr lang="en-GB" sz="1400" dirty="0">
                <a:latin typeface="Arial" panose="020B0604020202020204" pitchFamily="34" charset="0"/>
                <a:cs typeface="Arial" panose="020B0604020202020204" pitchFamily="34" charset="0"/>
                <a:hlinkClick r:id="rId5"/>
              </a:rPr>
              <a:t>[LINK]</a:t>
            </a:r>
            <a:endParaRPr lang="en-GB" sz="1400" dirty="0">
              <a:latin typeface="Arial" panose="020B0604020202020204" pitchFamily="34" charset="0"/>
              <a:cs typeface="Arial" panose="020B0604020202020204" pitchFamily="34" charset="0"/>
            </a:endParaRPr>
          </a:p>
        </p:txBody>
      </p:sp>
      <p:sp>
        <p:nvSpPr>
          <p:cNvPr id="12" name="Slide Number Placeholder 3">
            <a:extLst>
              <a:ext uri="{FF2B5EF4-FFF2-40B4-BE49-F238E27FC236}">
                <a16:creationId xmlns:a16="http://schemas.microsoft.com/office/drawing/2014/main" id="{E11859C3-E04D-B23C-9288-60FCBA7063A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15</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342191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12FF62-244C-7A46-8D15-2D1E6ED7A701}"/>
              </a:ext>
            </a:extLst>
          </p:cNvPr>
          <p:cNvSpPr txBox="1"/>
          <p:nvPr/>
        </p:nvSpPr>
        <p:spPr>
          <a:xfrm>
            <a:off x="3178411" y="2859707"/>
            <a:ext cx="6127633" cy="646331"/>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Any questions?</a:t>
            </a:r>
          </a:p>
        </p:txBody>
      </p:sp>
      <p:sp>
        <p:nvSpPr>
          <p:cNvPr id="3" name="Slide Number Placeholder 3">
            <a:extLst>
              <a:ext uri="{FF2B5EF4-FFF2-40B4-BE49-F238E27FC236}">
                <a16:creationId xmlns:a16="http://schemas.microsoft.com/office/drawing/2014/main" id="{0CD3D956-2C98-D121-5D16-CF7A5BDC6F6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16</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2" name="Picture 1">
            <a:extLst>
              <a:ext uri="{FF2B5EF4-FFF2-40B4-BE49-F238E27FC236}">
                <a16:creationId xmlns:a16="http://schemas.microsoft.com/office/drawing/2014/main" id="{9AE3DFC0-0DF3-E9F8-B1A7-CFE345697B3C}"/>
              </a:ext>
            </a:extLst>
          </p:cNvPr>
          <p:cNvPicPr>
            <a:picLocks noChangeAspect="1"/>
          </p:cNvPicPr>
          <p:nvPr/>
        </p:nvPicPr>
        <p:blipFill rotWithShape="1">
          <a:blip r:embed="rId3"/>
          <a:srcRect l="77845"/>
          <a:stretch/>
        </p:blipFill>
        <p:spPr>
          <a:xfrm>
            <a:off x="4617382" y="3675127"/>
            <a:ext cx="2957236" cy="1062034"/>
          </a:xfrm>
          <a:prstGeom prst="rect">
            <a:avLst/>
          </a:prstGeom>
        </p:spPr>
      </p:pic>
    </p:spTree>
    <p:extLst>
      <p:ext uri="{BB962C8B-B14F-4D97-AF65-F5344CB8AC3E}">
        <p14:creationId xmlns:p14="http://schemas.microsoft.com/office/powerpoint/2010/main" val="3930478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92F401-164F-6D15-3007-36D4BFC14360}"/>
              </a:ext>
            </a:extLst>
          </p:cNvPr>
          <p:cNvSpPr/>
          <p:nvPr/>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CFA66A7-D026-D803-45C4-C0206B9855B7}"/>
              </a:ext>
            </a:extLst>
          </p:cNvPr>
          <p:cNvPicPr>
            <a:picLocks noChangeAspect="1"/>
          </p:cNvPicPr>
          <p:nvPr/>
        </p:nvPicPr>
        <p:blipFill>
          <a:blip r:embed="rId2"/>
          <a:stretch>
            <a:fillRect/>
          </a:stretch>
        </p:blipFill>
        <p:spPr>
          <a:xfrm>
            <a:off x="1481399" y="113608"/>
            <a:ext cx="9144156" cy="6708535"/>
          </a:xfrm>
          <a:prstGeom prst="rect">
            <a:avLst/>
          </a:prstGeom>
        </p:spPr>
      </p:pic>
      <p:sp>
        <p:nvSpPr>
          <p:cNvPr id="3" name="TextBox 2">
            <a:extLst>
              <a:ext uri="{FF2B5EF4-FFF2-40B4-BE49-F238E27FC236}">
                <a16:creationId xmlns:a16="http://schemas.microsoft.com/office/drawing/2014/main" id="{9170CC0E-54C5-4E46-363C-4DF8C89D81B6}"/>
              </a:ext>
            </a:extLst>
          </p:cNvPr>
          <p:cNvSpPr txBox="1"/>
          <p:nvPr/>
        </p:nvSpPr>
        <p:spPr>
          <a:xfrm>
            <a:off x="8104876" y="113608"/>
            <a:ext cx="4008304" cy="646331"/>
          </a:xfrm>
          <a:prstGeom prst="rect">
            <a:avLst/>
          </a:prstGeom>
          <a:noFill/>
          <a:ln>
            <a:solidFill>
              <a:schemeClr val="accent2"/>
            </a:solidFill>
          </a:ln>
        </p:spPr>
        <p:txBody>
          <a:bodyPr wrap="square" rtlCol="0" anchor="ctr">
            <a:spAutoFit/>
          </a:bodyPr>
          <a:lstStyle/>
          <a:p>
            <a:pPr algn="ctr"/>
            <a:r>
              <a:rPr lang="en-GB" sz="3600" b="1" dirty="0">
                <a:solidFill>
                  <a:schemeClr val="accent4"/>
                </a:solidFill>
                <a:latin typeface="HELVETICA NEUE THIN" panose="020B0403020202020204" pitchFamily="34" charset="0"/>
                <a:ea typeface="HELVETICA NEUE THIN" panose="020B0403020202020204" pitchFamily="34" charset="0"/>
              </a:rPr>
              <a:t>See you in term 2</a:t>
            </a:r>
          </a:p>
        </p:txBody>
      </p:sp>
      <p:sp>
        <p:nvSpPr>
          <p:cNvPr id="6" name="Slide Number Placeholder 3">
            <a:extLst>
              <a:ext uri="{FF2B5EF4-FFF2-40B4-BE49-F238E27FC236}">
                <a16:creationId xmlns:a16="http://schemas.microsoft.com/office/drawing/2014/main" id="{63EC6C59-71DE-6CCA-7DFB-04C86C1E84B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solidFill>
                  <a:schemeClr val="bg1"/>
                </a:solidFill>
                <a:latin typeface="Helvetica Neue" panose="02000503000000020004" pitchFamily="2" charset="0"/>
                <a:ea typeface="Helvetica Neue" panose="02000503000000020004" pitchFamily="2" charset="0"/>
                <a:cs typeface="Helvetica Neue" panose="02000503000000020004" pitchFamily="2" charset="0"/>
              </a:rPr>
              <a:pPr/>
              <a:t>17</a:t>
            </a:fld>
            <a:endParaRPr lang="en-US" altLang="x-none"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590899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3F1D5BE8-BC80-AA47-82BE-6A08A7147557}"/>
              </a:ext>
            </a:extLst>
          </p:cNvPr>
          <p:cNvGraphicFramePr>
            <a:graphicFrameLocks noGrp="1"/>
          </p:cNvGraphicFramePr>
          <p:nvPr>
            <p:extLst>
              <p:ext uri="{D42A27DB-BD31-4B8C-83A1-F6EECF244321}">
                <p14:modId xmlns:p14="http://schemas.microsoft.com/office/powerpoint/2010/main" val="2943555858"/>
              </p:ext>
            </p:extLst>
          </p:nvPr>
        </p:nvGraphicFramePr>
        <p:xfrm>
          <a:off x="1511215" y="1112108"/>
          <a:ext cx="9169570" cy="4831491"/>
        </p:xfrm>
        <a:graphic>
          <a:graphicData uri="http://schemas.openxmlformats.org/drawingml/2006/table">
            <a:tbl>
              <a:tblPr firstRow="1" firstCol="1"/>
              <a:tblGrid>
                <a:gridCol w="861664">
                  <a:extLst>
                    <a:ext uri="{9D8B030D-6E8A-4147-A177-3AD203B41FA5}">
                      <a16:colId xmlns:a16="http://schemas.microsoft.com/office/drawing/2014/main" val="196724306"/>
                    </a:ext>
                  </a:extLst>
                </a:gridCol>
                <a:gridCol w="8307906">
                  <a:extLst>
                    <a:ext uri="{9D8B030D-6E8A-4147-A177-3AD203B41FA5}">
                      <a16:colId xmlns:a16="http://schemas.microsoft.com/office/drawing/2014/main" val="3443358780"/>
                    </a:ext>
                  </a:extLst>
                </a:gridCol>
              </a:tblGrid>
              <a:tr h="338637">
                <a:tc>
                  <a:txBody>
                    <a:bodyPr/>
                    <a:lstStyle/>
                    <a:p>
                      <a:pPr algn="ctr">
                        <a:lnSpc>
                          <a:spcPct val="107000"/>
                        </a:lnSpc>
                        <a:spcAft>
                          <a:spcPts val="0"/>
                        </a:spcAft>
                      </a:pPr>
                      <a:r>
                        <a:rPr lang="en-US" sz="2000" b="1"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Week</a:t>
                      </a:r>
                      <a:endParaRPr lang="en-GB" sz="2000" b="1"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2000" b="1"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Weekly Topics</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1779291"/>
                  </a:ext>
                </a:extLst>
              </a:tr>
              <a:tr h="51629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1</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r">
                        <a:lnSpc>
                          <a:spcPct val="107000"/>
                        </a:lnSpc>
                        <a:spcAft>
                          <a:spcPts val="0"/>
                        </a:spcAft>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Spatial Analysis for Data Science</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728355662"/>
                  </a:ext>
                </a:extLst>
              </a:tr>
              <a:tr h="30880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2</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Graphical Representation of Spatial Data</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2981839914"/>
                  </a:ext>
                </a:extLst>
              </a:tr>
              <a:tr h="391803">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3</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r">
                        <a:lnSpc>
                          <a:spcPct val="107000"/>
                        </a:lnSpc>
                        <a:spcAft>
                          <a:spcPts val="0"/>
                        </a:spcAft>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Spatial Autocorrelation</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76610102"/>
                  </a:ext>
                </a:extLst>
              </a:tr>
              <a:tr h="41516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4</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r">
                        <a:lnSpc>
                          <a:spcPct val="107000"/>
                        </a:lnSpc>
                        <a:spcAft>
                          <a:spcPts val="0"/>
                        </a:spcAft>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Suitability Mapping: Part I (Qualitative approach)</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510377556"/>
                  </a:ext>
                </a:extLst>
              </a:tr>
              <a:tr h="506207">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5</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r">
                        <a:lnSpc>
                          <a:spcPct val="107000"/>
                        </a:lnSpc>
                        <a:spcAft>
                          <a:spcPts val="0"/>
                        </a:spcAft>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Suitability Mapping: Part II (Quantitative approach)</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4281373188"/>
                  </a:ext>
                </a:extLst>
              </a:tr>
              <a:tr h="478066">
                <a:tc gridSpan="2">
                  <a:txBody>
                    <a:bodyPr/>
                    <a:lstStyle/>
                    <a:p>
                      <a:pPr algn="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                                                                    </a:t>
                      </a:r>
                      <a:r>
                        <a:rPr lang="en-GB" sz="2000" b="1"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Reading Week (Assessment)</a:t>
                      </a:r>
                    </a:p>
                  </a:txBody>
                  <a:tcPr marL="98567" marR="98567" marT="49283" marB="4928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2542587960"/>
                  </a:ext>
                </a:extLst>
              </a:tr>
              <a:tr h="43187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6</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Geostatistics using Kriging</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308780297"/>
                  </a:ext>
                </a:extLst>
              </a:tr>
              <a:tr h="435201">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7</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Spatial Models: Part I (Spatial Lag &amp; Error Models)</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094767056"/>
                  </a:ext>
                </a:extLst>
              </a:tr>
              <a:tr h="30880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8</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Spatial Models: Part II (Geographically Weighted Regression)</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740029193"/>
                  </a:ext>
                </a:extLst>
              </a:tr>
              <a:tr h="30880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9</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Spatial Models: Part III (Spatial Risk Models)</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604316733"/>
                  </a:ext>
                </a:extLst>
              </a:tr>
              <a:tr h="391803">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10</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r">
                        <a:lnSpc>
                          <a:spcPct val="107000"/>
                        </a:lnSpc>
                        <a:spcAft>
                          <a:spcPts val="0"/>
                        </a:spcAft>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Summary of GEOG0114</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921237072"/>
                  </a:ext>
                </a:extLst>
              </a:tr>
            </a:tbl>
          </a:graphicData>
        </a:graphic>
      </p:graphicFrame>
      <p:sp>
        <p:nvSpPr>
          <p:cNvPr id="5" name="Title 1">
            <a:extLst>
              <a:ext uri="{FF2B5EF4-FFF2-40B4-BE49-F238E27FC236}">
                <a16:creationId xmlns:a16="http://schemas.microsoft.com/office/drawing/2014/main" id="{C85EF0C6-E7BC-1F44-A864-20B1C5DA36C1}"/>
              </a:ext>
            </a:extLst>
          </p:cNvPr>
          <p:cNvSpPr txBox="1">
            <a:spLocks noChangeArrowheads="1"/>
          </p:cNvSpPr>
          <p:nvPr/>
        </p:nvSpPr>
        <p:spPr>
          <a:xfrm>
            <a:off x="1742982" y="123568"/>
            <a:ext cx="9357139" cy="803189"/>
          </a:xfr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dirty="0">
                <a:latin typeface="Helvetica Neue Light" panose="02000403000000020004" pitchFamily="2" charset="0"/>
                <a:ea typeface="Helvetica Neue Light" panose="02000403000000020004" pitchFamily="2" charset="0"/>
              </a:rPr>
              <a:t>What have we covered in the last 10 weeks…</a:t>
            </a:r>
          </a:p>
        </p:txBody>
      </p:sp>
      <p:sp>
        <p:nvSpPr>
          <p:cNvPr id="8" name="Slide Number Placeholder 3">
            <a:extLst>
              <a:ext uri="{FF2B5EF4-FFF2-40B4-BE49-F238E27FC236}">
                <a16:creationId xmlns:a16="http://schemas.microsoft.com/office/drawing/2014/main" id="{D27A3490-62E4-63CF-F695-72526984BF0A}"/>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924116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23686183-DD43-4F3D-D93F-54B07265D51A}"/>
              </a:ext>
            </a:extLst>
          </p:cNvPr>
          <p:cNvSpPr/>
          <p:nvPr/>
        </p:nvSpPr>
        <p:spPr>
          <a:xfrm>
            <a:off x="3201001" y="5112418"/>
            <a:ext cx="8839326" cy="165661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25505E65-A55B-05A4-A54A-E74EC76E4DD4}"/>
              </a:ext>
            </a:extLst>
          </p:cNvPr>
          <p:cNvSpPr/>
          <p:nvPr/>
        </p:nvSpPr>
        <p:spPr>
          <a:xfrm>
            <a:off x="82363" y="4653687"/>
            <a:ext cx="2928396" cy="211534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a:extLst>
              <a:ext uri="{FF2B5EF4-FFF2-40B4-BE49-F238E27FC236}">
                <a16:creationId xmlns:a16="http://schemas.microsoft.com/office/drawing/2014/main" id="{C85EF0C6-E7BC-1F44-A864-20B1C5DA36C1}"/>
              </a:ext>
            </a:extLst>
          </p:cNvPr>
          <p:cNvSpPr txBox="1">
            <a:spLocks noChangeArrowheads="1"/>
          </p:cNvSpPr>
          <p:nvPr/>
        </p:nvSpPr>
        <p:spPr>
          <a:xfrm>
            <a:off x="180401" y="88965"/>
            <a:ext cx="6197249" cy="536189"/>
          </a:xfrm>
          <a:solidFill>
            <a:schemeClr val="accent1">
              <a:lumMod val="40000"/>
              <a:lumOff val="6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2000" dirty="0">
                <a:latin typeface="Helvetica" pitchFamily="2" charset="0"/>
                <a:ea typeface="Helvetica Neue Light" panose="02000403000000020004" pitchFamily="2" charset="0"/>
                <a:cs typeface="Arial" panose="020B0604020202020204" pitchFamily="34" charset="0"/>
              </a:rPr>
              <a:t>Tips/Strategy for the Assignment</a:t>
            </a:r>
          </a:p>
        </p:txBody>
      </p:sp>
      <p:sp>
        <p:nvSpPr>
          <p:cNvPr id="6" name="TextBox 5">
            <a:extLst>
              <a:ext uri="{FF2B5EF4-FFF2-40B4-BE49-F238E27FC236}">
                <a16:creationId xmlns:a16="http://schemas.microsoft.com/office/drawing/2014/main" id="{0C87AC21-DC8E-2F89-48F3-3C48266E1479}"/>
              </a:ext>
            </a:extLst>
          </p:cNvPr>
          <p:cNvSpPr txBox="1"/>
          <p:nvPr/>
        </p:nvSpPr>
        <p:spPr>
          <a:xfrm>
            <a:off x="3910165" y="731695"/>
            <a:ext cx="4259951" cy="707886"/>
          </a:xfrm>
          <a:prstGeom prst="rect">
            <a:avLst/>
          </a:prstGeom>
          <a:solidFill>
            <a:schemeClr val="accent5">
              <a:lumMod val="20000"/>
              <a:lumOff val="80000"/>
            </a:schemeClr>
          </a:solidFill>
          <a:ln>
            <a:solidFill>
              <a:schemeClr val="accent5">
                <a:lumMod val="60000"/>
                <a:lumOff val="40000"/>
              </a:schemeClr>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Overarching descriptive analysis of the raster or area dataset</a:t>
            </a:r>
          </a:p>
        </p:txBody>
      </p:sp>
      <p:sp>
        <p:nvSpPr>
          <p:cNvPr id="9" name="TextBox 8">
            <a:extLst>
              <a:ext uri="{FF2B5EF4-FFF2-40B4-BE49-F238E27FC236}">
                <a16:creationId xmlns:a16="http://schemas.microsoft.com/office/drawing/2014/main" id="{AE2FFC86-3960-8D9C-0197-56A7458A58AC}"/>
              </a:ext>
            </a:extLst>
          </p:cNvPr>
          <p:cNvSpPr txBox="1"/>
          <p:nvPr/>
        </p:nvSpPr>
        <p:spPr>
          <a:xfrm>
            <a:off x="8521597" y="762472"/>
            <a:ext cx="2509076" cy="646331"/>
          </a:xfrm>
          <a:prstGeom prst="rect">
            <a:avLst/>
          </a:prstGeom>
          <a:solidFill>
            <a:schemeClr val="accent1">
              <a:lumMod val="40000"/>
              <a:lumOff val="60000"/>
            </a:schemeClr>
          </a:solidFill>
          <a:ln>
            <a:solidFill>
              <a:schemeClr val="accent1"/>
            </a:solidFill>
          </a:ln>
        </p:spPr>
        <p:txBody>
          <a:bodyPr wrap="square" rtlCol="0">
            <a:spAutoFit/>
          </a:bodyPr>
          <a:lstStyle/>
          <a:p>
            <a:r>
              <a:rPr lang="en-GB" sz="1200" dirty="0">
                <a:latin typeface="Helvetica" pitchFamily="2" charset="0"/>
                <a:cs typeface="Arial" panose="020B0604020202020204" pitchFamily="34" charset="0"/>
              </a:rPr>
              <a:t>Basic summary measures</a:t>
            </a:r>
          </a:p>
          <a:p>
            <a:r>
              <a:rPr lang="en-GB" sz="1200" dirty="0">
                <a:latin typeface="Helvetica" pitchFamily="2" charset="0"/>
                <a:cs typeface="Arial" panose="020B0604020202020204" pitchFamily="34" charset="0"/>
              </a:rPr>
              <a:t>Spatial distribution and patterning</a:t>
            </a:r>
          </a:p>
          <a:p>
            <a:r>
              <a:rPr lang="en-GB" sz="1200" dirty="0">
                <a:latin typeface="Helvetica" pitchFamily="2" charset="0"/>
                <a:cs typeface="Arial" panose="020B0604020202020204" pitchFamily="34" charset="0"/>
              </a:rPr>
              <a:t>Description about the dataset </a:t>
            </a:r>
          </a:p>
        </p:txBody>
      </p:sp>
      <p:sp>
        <p:nvSpPr>
          <p:cNvPr id="10" name="TextBox 9">
            <a:extLst>
              <a:ext uri="{FF2B5EF4-FFF2-40B4-BE49-F238E27FC236}">
                <a16:creationId xmlns:a16="http://schemas.microsoft.com/office/drawing/2014/main" id="{91C3E444-6F04-F6BB-B547-2A71B734FC2C}"/>
              </a:ext>
            </a:extLst>
          </p:cNvPr>
          <p:cNvSpPr txBox="1"/>
          <p:nvPr/>
        </p:nvSpPr>
        <p:spPr>
          <a:xfrm>
            <a:off x="1331823" y="2085132"/>
            <a:ext cx="2535323" cy="400110"/>
          </a:xfrm>
          <a:prstGeom prst="rect">
            <a:avLst/>
          </a:prstGeom>
          <a:solidFill>
            <a:srgbClr val="FFFF00"/>
          </a:solidFill>
          <a:ln>
            <a:solidFill>
              <a:srgbClr val="FFFF00"/>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Areal data</a:t>
            </a:r>
          </a:p>
        </p:txBody>
      </p:sp>
      <p:sp>
        <p:nvSpPr>
          <p:cNvPr id="11" name="TextBox 10">
            <a:extLst>
              <a:ext uri="{FF2B5EF4-FFF2-40B4-BE49-F238E27FC236}">
                <a16:creationId xmlns:a16="http://schemas.microsoft.com/office/drawing/2014/main" id="{5E275A79-2360-13C2-8C8E-E7CA67CBC29E}"/>
              </a:ext>
            </a:extLst>
          </p:cNvPr>
          <p:cNvSpPr txBox="1"/>
          <p:nvPr/>
        </p:nvSpPr>
        <p:spPr>
          <a:xfrm>
            <a:off x="213279" y="3039377"/>
            <a:ext cx="2699445" cy="400110"/>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Moran’s I test</a:t>
            </a:r>
          </a:p>
        </p:txBody>
      </p:sp>
      <p:sp>
        <p:nvSpPr>
          <p:cNvPr id="12" name="TextBox 11">
            <a:extLst>
              <a:ext uri="{FF2B5EF4-FFF2-40B4-BE49-F238E27FC236}">
                <a16:creationId xmlns:a16="http://schemas.microsoft.com/office/drawing/2014/main" id="{6389C037-2890-8B36-94C1-8F673E7DBF82}"/>
              </a:ext>
            </a:extLst>
          </p:cNvPr>
          <p:cNvSpPr txBox="1"/>
          <p:nvPr/>
        </p:nvSpPr>
        <p:spPr>
          <a:xfrm>
            <a:off x="180399" y="3859012"/>
            <a:ext cx="2732325" cy="707886"/>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Regression-Based Models</a:t>
            </a:r>
          </a:p>
        </p:txBody>
      </p:sp>
      <p:sp>
        <p:nvSpPr>
          <p:cNvPr id="15" name="TextBox 14">
            <a:extLst>
              <a:ext uri="{FF2B5EF4-FFF2-40B4-BE49-F238E27FC236}">
                <a16:creationId xmlns:a16="http://schemas.microsoft.com/office/drawing/2014/main" id="{F5C3D840-55C5-3719-EB2A-57AFD52BA327}"/>
              </a:ext>
            </a:extLst>
          </p:cNvPr>
          <p:cNvSpPr txBox="1"/>
          <p:nvPr/>
        </p:nvSpPr>
        <p:spPr>
          <a:xfrm>
            <a:off x="151673" y="5512728"/>
            <a:ext cx="2732326" cy="307777"/>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1400" b="1" dirty="0">
                <a:latin typeface="Arial" panose="020B0604020202020204" pitchFamily="34" charset="0"/>
                <a:cs typeface="Arial" panose="020B0604020202020204" pitchFamily="34" charset="0"/>
              </a:rPr>
              <a:t>Spatial Lag and Error Models </a:t>
            </a:r>
          </a:p>
        </p:txBody>
      </p:sp>
      <p:sp>
        <p:nvSpPr>
          <p:cNvPr id="16" name="TextBox 15">
            <a:extLst>
              <a:ext uri="{FF2B5EF4-FFF2-40B4-BE49-F238E27FC236}">
                <a16:creationId xmlns:a16="http://schemas.microsoft.com/office/drawing/2014/main" id="{611A37E9-1E57-9BC4-F750-4126B580884E}"/>
              </a:ext>
            </a:extLst>
          </p:cNvPr>
          <p:cNvSpPr txBox="1"/>
          <p:nvPr/>
        </p:nvSpPr>
        <p:spPr>
          <a:xfrm>
            <a:off x="151673" y="6161352"/>
            <a:ext cx="2732326" cy="523220"/>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1400" b="1" dirty="0">
                <a:latin typeface="Arial" panose="020B0604020202020204" pitchFamily="34" charset="0"/>
                <a:cs typeface="Arial" panose="020B0604020202020204" pitchFamily="34" charset="0"/>
              </a:rPr>
              <a:t>Geographically Weighted Regression</a:t>
            </a:r>
          </a:p>
        </p:txBody>
      </p:sp>
      <p:sp>
        <p:nvSpPr>
          <p:cNvPr id="17" name="TextBox 16">
            <a:extLst>
              <a:ext uri="{FF2B5EF4-FFF2-40B4-BE49-F238E27FC236}">
                <a16:creationId xmlns:a16="http://schemas.microsoft.com/office/drawing/2014/main" id="{9C303307-3B2A-8076-3593-8F4608D000D3}"/>
              </a:ext>
            </a:extLst>
          </p:cNvPr>
          <p:cNvSpPr txBox="1"/>
          <p:nvPr/>
        </p:nvSpPr>
        <p:spPr>
          <a:xfrm>
            <a:off x="7714835" y="2003545"/>
            <a:ext cx="3145342" cy="400110"/>
          </a:xfrm>
          <a:prstGeom prst="rect">
            <a:avLst/>
          </a:prstGeom>
          <a:solidFill>
            <a:srgbClr val="FFFF00"/>
          </a:solidFill>
          <a:ln>
            <a:solidFill>
              <a:srgbClr val="FFFF00"/>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Raster-based analysis</a:t>
            </a:r>
          </a:p>
        </p:txBody>
      </p:sp>
      <p:sp>
        <p:nvSpPr>
          <p:cNvPr id="18" name="TextBox 17">
            <a:extLst>
              <a:ext uri="{FF2B5EF4-FFF2-40B4-BE49-F238E27FC236}">
                <a16:creationId xmlns:a16="http://schemas.microsoft.com/office/drawing/2014/main" id="{950190AE-D62C-7D5D-2B57-08FDBDFBF40B}"/>
              </a:ext>
            </a:extLst>
          </p:cNvPr>
          <p:cNvSpPr txBox="1"/>
          <p:nvPr/>
        </p:nvSpPr>
        <p:spPr>
          <a:xfrm>
            <a:off x="6426170" y="3031051"/>
            <a:ext cx="2535323" cy="400110"/>
          </a:xfrm>
          <a:prstGeom prst="rect">
            <a:avLst/>
          </a:prstGeom>
          <a:solidFill>
            <a:srgbClr val="FFFF00"/>
          </a:solidFill>
          <a:ln>
            <a:solidFill>
              <a:srgbClr val="FFFF00"/>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Geostatistical</a:t>
            </a:r>
          </a:p>
        </p:txBody>
      </p:sp>
      <p:sp>
        <p:nvSpPr>
          <p:cNvPr id="19" name="TextBox 18">
            <a:extLst>
              <a:ext uri="{FF2B5EF4-FFF2-40B4-BE49-F238E27FC236}">
                <a16:creationId xmlns:a16="http://schemas.microsoft.com/office/drawing/2014/main" id="{3E0A9D6F-D67F-6753-B302-21F955C27B1F}"/>
              </a:ext>
            </a:extLst>
          </p:cNvPr>
          <p:cNvSpPr txBox="1"/>
          <p:nvPr/>
        </p:nvSpPr>
        <p:spPr>
          <a:xfrm>
            <a:off x="9491918" y="3009136"/>
            <a:ext cx="2535323" cy="400110"/>
          </a:xfrm>
          <a:prstGeom prst="rect">
            <a:avLst/>
          </a:prstGeom>
          <a:solidFill>
            <a:srgbClr val="FFFF00"/>
          </a:solidFill>
          <a:ln>
            <a:solidFill>
              <a:srgbClr val="FFFF00"/>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Point Process</a:t>
            </a:r>
          </a:p>
        </p:txBody>
      </p:sp>
      <p:sp>
        <p:nvSpPr>
          <p:cNvPr id="29" name="TextBox 28">
            <a:extLst>
              <a:ext uri="{FF2B5EF4-FFF2-40B4-BE49-F238E27FC236}">
                <a16:creationId xmlns:a16="http://schemas.microsoft.com/office/drawing/2014/main" id="{79C3EC63-7261-2463-AE8E-BDAFC38354DC}"/>
              </a:ext>
            </a:extLst>
          </p:cNvPr>
          <p:cNvSpPr txBox="1"/>
          <p:nvPr/>
        </p:nvSpPr>
        <p:spPr>
          <a:xfrm>
            <a:off x="6426170" y="3798975"/>
            <a:ext cx="2535323" cy="646331"/>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b="1" dirty="0">
                <a:latin typeface="Arial" panose="020B0604020202020204" pitchFamily="34" charset="0"/>
                <a:cs typeface="Arial" panose="020B0604020202020204" pitchFamily="34" charset="0"/>
              </a:rPr>
              <a:t>Ordinary/Regression Kriging</a:t>
            </a:r>
          </a:p>
        </p:txBody>
      </p:sp>
      <p:sp>
        <p:nvSpPr>
          <p:cNvPr id="30" name="TextBox 29">
            <a:extLst>
              <a:ext uri="{FF2B5EF4-FFF2-40B4-BE49-F238E27FC236}">
                <a16:creationId xmlns:a16="http://schemas.microsoft.com/office/drawing/2014/main" id="{B1BE390E-AC14-21E7-4A7A-1B47AFA1751A}"/>
              </a:ext>
            </a:extLst>
          </p:cNvPr>
          <p:cNvSpPr txBox="1"/>
          <p:nvPr/>
        </p:nvSpPr>
        <p:spPr>
          <a:xfrm>
            <a:off x="9491918" y="3768197"/>
            <a:ext cx="2535323" cy="707886"/>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Ecological Niche Model</a:t>
            </a:r>
          </a:p>
        </p:txBody>
      </p:sp>
      <p:sp>
        <p:nvSpPr>
          <p:cNvPr id="33" name="TextBox 32">
            <a:extLst>
              <a:ext uri="{FF2B5EF4-FFF2-40B4-BE49-F238E27FC236}">
                <a16:creationId xmlns:a16="http://schemas.microsoft.com/office/drawing/2014/main" id="{E2837148-8CFB-6ECF-70AB-99450C3830DA}"/>
              </a:ext>
            </a:extLst>
          </p:cNvPr>
          <p:cNvSpPr txBox="1"/>
          <p:nvPr/>
        </p:nvSpPr>
        <p:spPr>
          <a:xfrm>
            <a:off x="6952212" y="2553681"/>
            <a:ext cx="4607191" cy="369332"/>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What process does the point data follow?</a:t>
            </a:r>
          </a:p>
        </p:txBody>
      </p:sp>
      <p:sp>
        <p:nvSpPr>
          <p:cNvPr id="41" name="Triangle 40">
            <a:extLst>
              <a:ext uri="{FF2B5EF4-FFF2-40B4-BE49-F238E27FC236}">
                <a16:creationId xmlns:a16="http://schemas.microsoft.com/office/drawing/2014/main" id="{1F4AEFE7-6657-6C30-512B-1045705327E8}"/>
              </a:ext>
            </a:extLst>
          </p:cNvPr>
          <p:cNvSpPr/>
          <p:nvPr/>
        </p:nvSpPr>
        <p:spPr>
          <a:xfrm rot="13403793">
            <a:off x="1644065" y="2676928"/>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Triangle 51">
            <a:extLst>
              <a:ext uri="{FF2B5EF4-FFF2-40B4-BE49-F238E27FC236}">
                <a16:creationId xmlns:a16="http://schemas.microsoft.com/office/drawing/2014/main" id="{0307CA3F-A640-AFCB-E2E6-2C94103A9008}"/>
              </a:ext>
            </a:extLst>
          </p:cNvPr>
          <p:cNvSpPr/>
          <p:nvPr/>
        </p:nvSpPr>
        <p:spPr>
          <a:xfrm rot="10800000">
            <a:off x="1435449" y="3566633"/>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riangle 52">
            <a:extLst>
              <a:ext uri="{FF2B5EF4-FFF2-40B4-BE49-F238E27FC236}">
                <a16:creationId xmlns:a16="http://schemas.microsoft.com/office/drawing/2014/main" id="{A4A2B109-F68D-8AFA-F568-D3471290F155}"/>
              </a:ext>
            </a:extLst>
          </p:cNvPr>
          <p:cNvSpPr/>
          <p:nvPr/>
        </p:nvSpPr>
        <p:spPr>
          <a:xfrm rot="13145113">
            <a:off x="3500971" y="1578864"/>
            <a:ext cx="323540" cy="300348"/>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Triangle 54">
            <a:extLst>
              <a:ext uri="{FF2B5EF4-FFF2-40B4-BE49-F238E27FC236}">
                <a16:creationId xmlns:a16="http://schemas.microsoft.com/office/drawing/2014/main" id="{274335E2-99CC-0D0E-B102-F4B8A0AD53DA}"/>
              </a:ext>
            </a:extLst>
          </p:cNvPr>
          <p:cNvSpPr/>
          <p:nvPr/>
        </p:nvSpPr>
        <p:spPr>
          <a:xfrm rot="8793931">
            <a:off x="8142083" y="1566403"/>
            <a:ext cx="323540" cy="300348"/>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7" name="Straight Connector 56">
            <a:extLst>
              <a:ext uri="{FF2B5EF4-FFF2-40B4-BE49-F238E27FC236}">
                <a16:creationId xmlns:a16="http://schemas.microsoft.com/office/drawing/2014/main" id="{245CA3B0-C1DC-D9DA-79A4-235575775AB2}"/>
              </a:ext>
            </a:extLst>
          </p:cNvPr>
          <p:cNvCxnSpPr>
            <a:stCxn id="6" idx="3"/>
          </p:cNvCxnSpPr>
          <p:nvPr/>
        </p:nvCxnSpPr>
        <p:spPr>
          <a:xfrm>
            <a:off x="8170116" y="1085638"/>
            <a:ext cx="351481"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Triangle 61">
            <a:extLst>
              <a:ext uri="{FF2B5EF4-FFF2-40B4-BE49-F238E27FC236}">
                <a16:creationId xmlns:a16="http://schemas.microsoft.com/office/drawing/2014/main" id="{27C925BE-D95C-59C9-4446-B95D844FFFE2}"/>
              </a:ext>
            </a:extLst>
          </p:cNvPr>
          <p:cNvSpPr/>
          <p:nvPr/>
        </p:nvSpPr>
        <p:spPr>
          <a:xfrm rot="10800000">
            <a:off x="7521715" y="3519850"/>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riangle 62">
            <a:extLst>
              <a:ext uri="{FF2B5EF4-FFF2-40B4-BE49-F238E27FC236}">
                <a16:creationId xmlns:a16="http://schemas.microsoft.com/office/drawing/2014/main" id="{64EC78C5-C627-9DC5-1911-33741C376021}"/>
              </a:ext>
            </a:extLst>
          </p:cNvPr>
          <p:cNvSpPr/>
          <p:nvPr/>
        </p:nvSpPr>
        <p:spPr>
          <a:xfrm rot="10800000">
            <a:off x="10438515" y="3501559"/>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a:extLst>
              <a:ext uri="{FF2B5EF4-FFF2-40B4-BE49-F238E27FC236}">
                <a16:creationId xmlns:a16="http://schemas.microsoft.com/office/drawing/2014/main" id="{09F7ED5A-5381-B232-D1FA-96A24AC79004}"/>
              </a:ext>
            </a:extLst>
          </p:cNvPr>
          <p:cNvSpPr/>
          <p:nvPr/>
        </p:nvSpPr>
        <p:spPr>
          <a:xfrm>
            <a:off x="3281017" y="5223861"/>
            <a:ext cx="2824612" cy="1465397"/>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TextBox 64">
            <a:extLst>
              <a:ext uri="{FF2B5EF4-FFF2-40B4-BE49-F238E27FC236}">
                <a16:creationId xmlns:a16="http://schemas.microsoft.com/office/drawing/2014/main" id="{D3E2B2A0-42E7-4451-3128-CD1B10FD31A0}"/>
              </a:ext>
            </a:extLst>
          </p:cNvPr>
          <p:cNvSpPr txBox="1"/>
          <p:nvPr/>
        </p:nvSpPr>
        <p:spPr>
          <a:xfrm>
            <a:off x="3010759" y="5281895"/>
            <a:ext cx="3128622" cy="769441"/>
          </a:xfrm>
          <a:prstGeom prst="rect">
            <a:avLst/>
          </a:prstGeom>
          <a:noFill/>
        </p:spPr>
        <p:txBody>
          <a:bodyPr wrap="square" rtlCol="0">
            <a:spAutoFit/>
          </a:bodyPr>
          <a:lstStyle/>
          <a:p>
            <a:pPr algn="ctr"/>
            <a:r>
              <a:rPr lang="en-GB" sz="1400" dirty="0">
                <a:latin typeface="Arial" panose="020B0604020202020204" pitchFamily="34" charset="0"/>
                <a:cs typeface="Arial" panose="020B0604020202020204" pitchFamily="34" charset="0"/>
              </a:rPr>
              <a:t>Rasters only, and you have no</a:t>
            </a:r>
          </a:p>
          <a:p>
            <a:pPr algn="ctr"/>
            <a:r>
              <a:rPr lang="en-GB" sz="1400" dirty="0">
                <a:latin typeface="Arial" panose="020B0604020202020204" pitchFamily="34" charset="0"/>
                <a:cs typeface="Arial" panose="020B0604020202020204" pitchFamily="34" charset="0"/>
              </a:rPr>
              <a:t>point data?</a:t>
            </a:r>
          </a:p>
          <a:p>
            <a:pPr algn="ctr"/>
            <a:endParaRPr lang="en-GB" sz="1600" dirty="0">
              <a:latin typeface="Arial" panose="020B0604020202020204" pitchFamily="34" charset="0"/>
              <a:cs typeface="Arial" panose="020B0604020202020204" pitchFamily="34" charset="0"/>
            </a:endParaRPr>
          </a:p>
        </p:txBody>
      </p:sp>
      <p:sp>
        <p:nvSpPr>
          <p:cNvPr id="66" name="TextBox 65">
            <a:extLst>
              <a:ext uri="{FF2B5EF4-FFF2-40B4-BE49-F238E27FC236}">
                <a16:creationId xmlns:a16="http://schemas.microsoft.com/office/drawing/2014/main" id="{0F5BAF35-AE8B-E3FB-F09F-BADC7AA26A69}"/>
              </a:ext>
            </a:extLst>
          </p:cNvPr>
          <p:cNvSpPr txBox="1"/>
          <p:nvPr/>
        </p:nvSpPr>
        <p:spPr>
          <a:xfrm>
            <a:off x="3338944" y="5885622"/>
            <a:ext cx="2732325" cy="707886"/>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Analytical Hierarchical Process</a:t>
            </a:r>
          </a:p>
        </p:txBody>
      </p:sp>
      <p:sp>
        <p:nvSpPr>
          <p:cNvPr id="68" name="Slide Number Placeholder 3">
            <a:extLst>
              <a:ext uri="{FF2B5EF4-FFF2-40B4-BE49-F238E27FC236}">
                <a16:creationId xmlns:a16="http://schemas.microsoft.com/office/drawing/2014/main" id="{E6AE00AC-8C60-F64A-E254-CA286073871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9" name="Triangle 68">
            <a:extLst>
              <a:ext uri="{FF2B5EF4-FFF2-40B4-BE49-F238E27FC236}">
                <a16:creationId xmlns:a16="http://schemas.microsoft.com/office/drawing/2014/main" id="{5C815430-BECB-50D3-F7FD-9D3214042E67}"/>
              </a:ext>
            </a:extLst>
          </p:cNvPr>
          <p:cNvSpPr/>
          <p:nvPr/>
        </p:nvSpPr>
        <p:spPr>
          <a:xfrm rot="10800000">
            <a:off x="1456876" y="5884392"/>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TextBox 69">
            <a:extLst>
              <a:ext uri="{FF2B5EF4-FFF2-40B4-BE49-F238E27FC236}">
                <a16:creationId xmlns:a16="http://schemas.microsoft.com/office/drawing/2014/main" id="{8D130A8B-239A-8B58-88DC-7BA1567E5ACE}"/>
              </a:ext>
            </a:extLst>
          </p:cNvPr>
          <p:cNvSpPr txBox="1"/>
          <p:nvPr/>
        </p:nvSpPr>
        <p:spPr>
          <a:xfrm>
            <a:off x="3164553" y="4743035"/>
            <a:ext cx="1596633" cy="369332"/>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Standalones</a:t>
            </a:r>
          </a:p>
        </p:txBody>
      </p:sp>
      <p:sp>
        <p:nvSpPr>
          <p:cNvPr id="71" name="Triangle 70">
            <a:extLst>
              <a:ext uri="{FF2B5EF4-FFF2-40B4-BE49-F238E27FC236}">
                <a16:creationId xmlns:a16="http://schemas.microsoft.com/office/drawing/2014/main" id="{C3C5BAF6-E47B-EC3B-8313-24D7723D27DF}"/>
              </a:ext>
            </a:extLst>
          </p:cNvPr>
          <p:cNvSpPr/>
          <p:nvPr/>
        </p:nvSpPr>
        <p:spPr>
          <a:xfrm rot="10800000">
            <a:off x="1435449" y="5183245"/>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TextBox 71">
            <a:extLst>
              <a:ext uri="{FF2B5EF4-FFF2-40B4-BE49-F238E27FC236}">
                <a16:creationId xmlns:a16="http://schemas.microsoft.com/office/drawing/2014/main" id="{E406A09B-4667-0672-DFA1-5FADD6763681}"/>
              </a:ext>
            </a:extLst>
          </p:cNvPr>
          <p:cNvSpPr txBox="1"/>
          <p:nvPr/>
        </p:nvSpPr>
        <p:spPr>
          <a:xfrm>
            <a:off x="151673" y="4773812"/>
            <a:ext cx="2732326" cy="307777"/>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1400" b="1" dirty="0">
                <a:latin typeface="Arial" panose="020B0604020202020204" pitchFamily="34" charset="0"/>
                <a:cs typeface="Arial" panose="020B0604020202020204" pitchFamily="34" charset="0"/>
              </a:rPr>
              <a:t>Linear Regression Models </a:t>
            </a:r>
          </a:p>
        </p:txBody>
      </p:sp>
      <p:sp>
        <p:nvSpPr>
          <p:cNvPr id="2" name="Rectangle 1">
            <a:extLst>
              <a:ext uri="{FF2B5EF4-FFF2-40B4-BE49-F238E27FC236}">
                <a16:creationId xmlns:a16="http://schemas.microsoft.com/office/drawing/2014/main" id="{369F76B3-5FF2-3485-1739-4926A8EE5F39}"/>
              </a:ext>
            </a:extLst>
          </p:cNvPr>
          <p:cNvSpPr/>
          <p:nvPr/>
        </p:nvSpPr>
        <p:spPr>
          <a:xfrm>
            <a:off x="9151223" y="5219175"/>
            <a:ext cx="2824612" cy="1465397"/>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87C93BA5-9C75-79AF-7049-193A6D748BDF}"/>
              </a:ext>
            </a:extLst>
          </p:cNvPr>
          <p:cNvSpPr txBox="1"/>
          <p:nvPr/>
        </p:nvSpPr>
        <p:spPr>
          <a:xfrm>
            <a:off x="9200499" y="5763756"/>
            <a:ext cx="2732325" cy="830997"/>
          </a:xfrm>
          <a:prstGeom prst="rect">
            <a:avLst/>
          </a:prstGeom>
          <a:solidFill>
            <a:schemeClr val="accent1">
              <a:lumMod val="40000"/>
              <a:lumOff val="60000"/>
            </a:schemeClr>
          </a:solidFill>
          <a:ln>
            <a:solidFill>
              <a:schemeClr val="accent1"/>
            </a:solidFill>
          </a:ln>
        </p:spPr>
        <p:txBody>
          <a:bodyPr wrap="square" rtlCol="0">
            <a:spAutoFit/>
          </a:bodyPr>
          <a:lstStyle/>
          <a:p>
            <a:r>
              <a:rPr lang="en-GB" sz="1600" b="1" dirty="0">
                <a:latin typeface="Arial" panose="020B0604020202020204" pitchFamily="34" charset="0"/>
                <a:cs typeface="Arial" panose="020B0604020202020204" pitchFamily="34" charset="0"/>
              </a:rPr>
              <a:t>[1] Geodemographics</a:t>
            </a:r>
          </a:p>
          <a:p>
            <a:r>
              <a:rPr lang="en-GB" sz="1600" b="1" dirty="0">
                <a:latin typeface="Arial" panose="020B0604020202020204" pitchFamily="34" charset="0"/>
                <a:cs typeface="Arial" panose="020B0604020202020204" pitchFamily="34" charset="0"/>
              </a:rPr>
              <a:t>[2] Accessibility</a:t>
            </a:r>
          </a:p>
          <a:p>
            <a:r>
              <a:rPr lang="en-GB" sz="1600" b="1" dirty="0">
                <a:latin typeface="Arial" panose="020B0604020202020204" pitchFamily="34" charset="0"/>
                <a:cs typeface="Arial" panose="020B0604020202020204" pitchFamily="34" charset="0"/>
              </a:rPr>
              <a:t>[3] Network Analysis</a:t>
            </a:r>
          </a:p>
        </p:txBody>
      </p:sp>
      <p:sp>
        <p:nvSpPr>
          <p:cNvPr id="3" name="TextBox 2">
            <a:extLst>
              <a:ext uri="{FF2B5EF4-FFF2-40B4-BE49-F238E27FC236}">
                <a16:creationId xmlns:a16="http://schemas.microsoft.com/office/drawing/2014/main" id="{0EC145D5-1F6C-7E4F-3824-47EA9B6FA9C9}"/>
              </a:ext>
            </a:extLst>
          </p:cNvPr>
          <p:cNvSpPr txBox="1"/>
          <p:nvPr/>
        </p:nvSpPr>
        <p:spPr>
          <a:xfrm>
            <a:off x="9128128" y="5187119"/>
            <a:ext cx="2899113" cy="261610"/>
          </a:xfrm>
          <a:prstGeom prst="rect">
            <a:avLst/>
          </a:prstGeom>
          <a:noFill/>
        </p:spPr>
        <p:txBody>
          <a:bodyPr wrap="square" rtlCol="0">
            <a:spAutoFit/>
          </a:bodyPr>
          <a:lstStyle/>
          <a:p>
            <a:pPr algn="ctr"/>
            <a:r>
              <a:rPr lang="en-GB" sz="1100" dirty="0">
                <a:latin typeface="Arial" panose="020B0604020202020204" pitchFamily="34" charset="0"/>
                <a:cs typeface="Arial" panose="020B0604020202020204" pitchFamily="34" charset="0"/>
              </a:rPr>
              <a:t>Surprise me…</a:t>
            </a:r>
          </a:p>
        </p:txBody>
      </p:sp>
      <p:sp>
        <p:nvSpPr>
          <p:cNvPr id="4" name="Triangle 3">
            <a:extLst>
              <a:ext uri="{FF2B5EF4-FFF2-40B4-BE49-F238E27FC236}">
                <a16:creationId xmlns:a16="http://schemas.microsoft.com/office/drawing/2014/main" id="{C5101F6D-DFFF-A1B5-8CC7-BADFB592A1D6}"/>
              </a:ext>
            </a:extLst>
          </p:cNvPr>
          <p:cNvSpPr/>
          <p:nvPr/>
        </p:nvSpPr>
        <p:spPr>
          <a:xfrm rot="5400000">
            <a:off x="3084239" y="3146005"/>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AE0C56B4-42BA-1172-D6EB-F0DC77F64AAB}"/>
              </a:ext>
            </a:extLst>
          </p:cNvPr>
          <p:cNvSpPr txBox="1"/>
          <p:nvPr/>
        </p:nvSpPr>
        <p:spPr>
          <a:xfrm>
            <a:off x="3442492" y="3039377"/>
            <a:ext cx="2699445" cy="400110"/>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LISA test</a:t>
            </a:r>
          </a:p>
        </p:txBody>
      </p:sp>
      <p:sp>
        <p:nvSpPr>
          <p:cNvPr id="8" name="TextBox 7">
            <a:extLst>
              <a:ext uri="{FF2B5EF4-FFF2-40B4-BE49-F238E27FC236}">
                <a16:creationId xmlns:a16="http://schemas.microsoft.com/office/drawing/2014/main" id="{6CB554EF-9C7C-B212-35F3-6273F3A1F288}"/>
              </a:ext>
            </a:extLst>
          </p:cNvPr>
          <p:cNvSpPr txBox="1"/>
          <p:nvPr/>
        </p:nvSpPr>
        <p:spPr>
          <a:xfrm>
            <a:off x="3376963" y="3463301"/>
            <a:ext cx="3000687" cy="646331"/>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To make LISA interesting – we suggest exploring multiple outcomes to examine co-occurrence of clusters</a:t>
            </a:r>
          </a:p>
        </p:txBody>
      </p:sp>
      <p:sp>
        <p:nvSpPr>
          <p:cNvPr id="14" name="Slide Number Placeholder 3">
            <a:extLst>
              <a:ext uri="{FF2B5EF4-FFF2-40B4-BE49-F238E27FC236}">
                <a16:creationId xmlns:a16="http://schemas.microsoft.com/office/drawing/2014/main" id="{45F22BA9-E855-99CB-06BD-53745ABFFEFE}"/>
              </a:ext>
            </a:extLst>
          </p:cNvPr>
          <p:cNvSpPr txBox="1">
            <a:spLocks/>
          </p:cNvSpPr>
          <p:nvPr/>
        </p:nvSpPr>
        <p:spPr>
          <a:xfrm>
            <a:off x="11741599" y="16965"/>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0" name="Rectangle 19">
            <a:extLst>
              <a:ext uri="{FF2B5EF4-FFF2-40B4-BE49-F238E27FC236}">
                <a16:creationId xmlns:a16="http://schemas.microsoft.com/office/drawing/2014/main" id="{C7DA2B42-416B-8D8D-8818-7CAFEF02D5CB}"/>
              </a:ext>
            </a:extLst>
          </p:cNvPr>
          <p:cNvSpPr/>
          <p:nvPr/>
        </p:nvSpPr>
        <p:spPr>
          <a:xfrm>
            <a:off x="6185645" y="5219175"/>
            <a:ext cx="2824612" cy="1465397"/>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0F3066AB-375B-A5A1-1807-AD355E57B1E4}"/>
              </a:ext>
            </a:extLst>
          </p:cNvPr>
          <p:cNvSpPr txBox="1"/>
          <p:nvPr/>
        </p:nvSpPr>
        <p:spPr>
          <a:xfrm>
            <a:off x="5958109" y="5265085"/>
            <a:ext cx="3128622" cy="892552"/>
          </a:xfrm>
          <a:prstGeom prst="rect">
            <a:avLst/>
          </a:prstGeom>
          <a:noFill/>
        </p:spPr>
        <p:txBody>
          <a:bodyPr wrap="square" rtlCol="0">
            <a:spAutoFit/>
          </a:bodyPr>
          <a:lstStyle/>
          <a:p>
            <a:pPr algn="ctr"/>
            <a:r>
              <a:rPr lang="en-GB" sz="1200" dirty="0">
                <a:latin typeface="Arial" panose="020B0604020202020204" pitchFamily="34" charset="0"/>
                <a:cs typeface="Arial" panose="020B0604020202020204" pitchFamily="34" charset="0"/>
              </a:rPr>
              <a:t>Aggregated areal counts with</a:t>
            </a:r>
          </a:p>
          <a:p>
            <a:pPr algn="ctr"/>
            <a:r>
              <a:rPr lang="en-GB" sz="1200" dirty="0">
                <a:latin typeface="Arial" panose="020B0604020202020204" pitchFamily="34" charset="0"/>
                <a:cs typeface="Arial" panose="020B0604020202020204" pitchFamily="34" charset="0"/>
              </a:rPr>
              <a:t>vector data, and you are interested</a:t>
            </a:r>
          </a:p>
          <a:p>
            <a:pPr algn="ctr"/>
            <a:r>
              <a:rPr lang="en-GB" sz="1200" dirty="0">
                <a:latin typeface="Arial" panose="020B0604020202020204" pitchFamily="34" charset="0"/>
                <a:cs typeface="Arial" panose="020B0604020202020204" pitchFamily="34" charset="0"/>
              </a:rPr>
              <a:t>in risk?</a:t>
            </a:r>
          </a:p>
          <a:p>
            <a:pPr algn="ctr"/>
            <a:endParaRPr lang="en-GB" sz="16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D0CF58A-540E-07BF-38CD-0B1E2354DAFF}"/>
              </a:ext>
            </a:extLst>
          </p:cNvPr>
          <p:cNvSpPr txBox="1"/>
          <p:nvPr/>
        </p:nvSpPr>
        <p:spPr>
          <a:xfrm>
            <a:off x="6243572" y="5880936"/>
            <a:ext cx="2732325" cy="707886"/>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Spatial Bayesian</a:t>
            </a:r>
          </a:p>
          <a:p>
            <a:pPr algn="ctr"/>
            <a:r>
              <a:rPr lang="en-GB" sz="2000" b="1" dirty="0">
                <a:latin typeface="Arial" panose="020B0604020202020204" pitchFamily="34" charset="0"/>
                <a:cs typeface="Arial" panose="020B0604020202020204" pitchFamily="34" charset="0"/>
              </a:rPr>
              <a:t>Risk Model</a:t>
            </a:r>
          </a:p>
        </p:txBody>
      </p:sp>
    </p:spTree>
    <p:extLst>
      <p:ext uri="{BB962C8B-B14F-4D97-AF65-F5344CB8AC3E}">
        <p14:creationId xmlns:p14="http://schemas.microsoft.com/office/powerpoint/2010/main" val="2171013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7ECFC4-6A58-D6FD-428C-F4D9C212F436}"/>
              </a:ext>
            </a:extLst>
          </p:cNvPr>
          <p:cNvSpPr txBox="1"/>
          <p:nvPr/>
        </p:nvSpPr>
        <p:spPr>
          <a:xfrm>
            <a:off x="92597" y="0"/>
            <a:ext cx="11968223" cy="6617196"/>
          </a:xfrm>
          <a:prstGeom prst="rect">
            <a:avLst/>
          </a:prstGeom>
          <a:noFill/>
        </p:spPr>
        <p:txBody>
          <a:bodyPr wrap="square" rtlCol="0">
            <a:spAutoFit/>
          </a:bodyPr>
          <a:lstStyle/>
          <a:p>
            <a:r>
              <a:rPr lang="en-GB" sz="1600" b="1" dirty="0">
                <a:effectLst/>
                <a:latin typeface="Arial" panose="020B0604020202020204" pitchFamily="34" charset="0"/>
                <a:ea typeface="Calibri" panose="020F0502020204030204" pitchFamily="34" charset="0"/>
                <a:cs typeface="Arial" panose="020B0604020202020204" pitchFamily="34" charset="0"/>
              </a:rPr>
              <a:t>Example of Data </a:t>
            </a:r>
            <a:r>
              <a:rPr lang="en-GB" sz="1600" b="1" dirty="0">
                <a:latin typeface="Arial" panose="020B0604020202020204" pitchFamily="34" charset="0"/>
                <a:ea typeface="Calibri" panose="020F0502020204030204" pitchFamily="34" charset="0"/>
                <a:cs typeface="Arial" panose="020B0604020202020204" pitchFamily="34" charset="0"/>
              </a:rPr>
              <a:t>S</a:t>
            </a:r>
            <a:r>
              <a:rPr lang="en-GB" sz="1600" b="1" dirty="0">
                <a:effectLst/>
                <a:latin typeface="Arial" panose="020B0604020202020204" pitchFamily="34" charset="0"/>
                <a:ea typeface="Calibri" panose="020F0502020204030204" pitchFamily="34" charset="0"/>
                <a:cs typeface="Arial" panose="020B0604020202020204" pitchFamily="34" charset="0"/>
              </a:rPr>
              <a:t>ource(s)</a:t>
            </a:r>
          </a:p>
          <a:p>
            <a:endParaRPr lang="en-GB" sz="1200" b="1" dirty="0">
              <a:effectLst/>
              <a:latin typeface="Arial" panose="020B0604020202020204" pitchFamily="34" charset="0"/>
              <a:ea typeface="Calibri" panose="020F0502020204030204" pitchFamily="34" charset="0"/>
              <a:cs typeface="Arial" panose="020B0604020202020204" pitchFamily="34" charset="0"/>
            </a:endParaRPr>
          </a:p>
          <a:p>
            <a:r>
              <a:rPr lang="en-GB" sz="1200" b="1" dirty="0">
                <a:latin typeface="Arial" panose="020B0604020202020204" pitchFamily="34" charset="0"/>
                <a:ea typeface="Calibri" panose="020F0502020204030204" pitchFamily="34" charset="0"/>
                <a:cs typeface="Arial" panose="020B0604020202020204" pitchFamily="34" charset="0"/>
              </a:rPr>
              <a:t>UK Datasets</a:t>
            </a:r>
            <a:endParaRPr lang="en-GB" sz="1200" b="1" dirty="0">
              <a:effectLst/>
              <a:latin typeface="Arial" panose="020B0604020202020204" pitchFamily="34" charset="0"/>
              <a:ea typeface="Calibri" panose="020F0502020204030204" pitchFamily="34" charset="0"/>
              <a:cs typeface="Arial" panose="020B0604020202020204" pitchFamily="34" charset="0"/>
            </a:endParaRPr>
          </a:p>
          <a:p>
            <a:pPr marL="171450" indent="-171450">
              <a:buFont typeface="Arial" panose="020B0604020202020204" pitchFamily="34" charset="0"/>
              <a:buChar char="•"/>
            </a:pPr>
            <a:r>
              <a:rPr lang="en-GB" sz="1200" dirty="0">
                <a:effectLst/>
                <a:latin typeface="Arial" panose="020B0604020202020204" pitchFamily="34" charset="0"/>
                <a:ea typeface="Calibri" panose="020F0502020204030204" pitchFamily="34" charset="0"/>
                <a:cs typeface="Arial" panose="020B0604020202020204" pitchFamily="34" charset="0"/>
              </a:rPr>
              <a:t>UK Census 2021: </a:t>
            </a:r>
            <a:r>
              <a:rPr lang="en-GB" sz="12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2"/>
              </a:rPr>
              <a:t>https://www.nomisweb.co.uk/sources/census_2021_bulk</a:t>
            </a:r>
            <a:endParaRPr lang="en-GB" sz="1200" dirty="0">
              <a:effectLst/>
              <a:latin typeface="Arial" panose="020B0604020202020204" pitchFamily="34" charset="0"/>
              <a:ea typeface="Calibri" panose="020F0502020204030204" pitchFamily="34" charset="0"/>
              <a:cs typeface="Arial" panose="020B0604020202020204" pitchFamily="34" charset="0"/>
            </a:endParaRPr>
          </a:p>
          <a:p>
            <a:pPr marL="171450" indent="-171450">
              <a:buFont typeface="Arial" panose="020B0604020202020204" pitchFamily="34" charset="0"/>
              <a:buChar char="•"/>
            </a:pPr>
            <a:r>
              <a:rPr lang="en-GB" sz="1200" dirty="0">
                <a:effectLst/>
                <a:latin typeface="Arial" panose="020B0604020202020204" pitchFamily="34" charset="0"/>
                <a:ea typeface="Calibri" panose="020F0502020204030204" pitchFamily="34" charset="0"/>
                <a:cs typeface="Arial" panose="020B0604020202020204" pitchFamily="34" charset="0"/>
              </a:rPr>
              <a:t>UK Deprivation (2010, 2015) and 2019: </a:t>
            </a:r>
            <a:r>
              <a:rPr lang="en-GB" sz="12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3"/>
              </a:rPr>
              <a:t>https://www.gov.uk/government/statistics/english-indices-of-deprivation-2019</a:t>
            </a:r>
            <a:endParaRPr lang="en-GB" sz="1200" dirty="0">
              <a:effectLst/>
              <a:latin typeface="Arial" panose="020B0604020202020204" pitchFamily="34" charset="0"/>
              <a:ea typeface="Calibri" panose="020F0502020204030204" pitchFamily="34" charset="0"/>
              <a:cs typeface="Arial" panose="020B0604020202020204" pitchFamily="34" charset="0"/>
            </a:endParaRPr>
          </a:p>
          <a:p>
            <a:pPr marL="171450" indent="-171450">
              <a:buFont typeface="Arial" panose="020B0604020202020204" pitchFamily="34" charset="0"/>
              <a:buChar char="•"/>
            </a:pPr>
            <a:r>
              <a:rPr lang="en-GB" sz="1200" dirty="0">
                <a:latin typeface="Arial" panose="020B0604020202020204" pitchFamily="34" charset="0"/>
                <a:ea typeface="Calibri" panose="020F0502020204030204" pitchFamily="34" charset="0"/>
                <a:cs typeface="Arial" panose="020B0604020202020204" pitchFamily="34" charset="0"/>
              </a:rPr>
              <a:t>UK population 2010-2022 mid-year estimates:</a:t>
            </a:r>
            <a:r>
              <a:rPr lang="en-GB" sz="1200" dirty="0">
                <a:effectLst/>
                <a:latin typeface="Arial" panose="020B0604020202020204" pitchFamily="34" charset="0"/>
                <a:ea typeface="Calibri" panose="020F0502020204030204" pitchFamily="34" charset="0"/>
                <a:cs typeface="Arial" panose="020B0604020202020204" pitchFamily="34" charset="0"/>
              </a:rPr>
              <a:t> </a:t>
            </a:r>
            <a:r>
              <a:rPr lang="en-GB" sz="1200" dirty="0">
                <a:effectLst/>
                <a:latin typeface="Arial" panose="020B0604020202020204" pitchFamily="34" charset="0"/>
                <a:ea typeface="Calibri" panose="020F0502020204030204" pitchFamily="34" charset="0"/>
                <a:cs typeface="Arial" panose="020B0604020202020204" pitchFamily="34" charset="0"/>
                <a:hlinkClick r:id="rId4"/>
              </a:rPr>
              <a:t>[LINK]</a:t>
            </a:r>
            <a:endParaRPr lang="en-GB" sz="1200" dirty="0">
              <a:effectLst/>
              <a:latin typeface="Arial" panose="020B0604020202020204" pitchFamily="34" charset="0"/>
              <a:ea typeface="Calibri" panose="020F0502020204030204" pitchFamily="34" charset="0"/>
              <a:cs typeface="Arial" panose="020B0604020202020204" pitchFamily="34" charset="0"/>
            </a:endParaRPr>
          </a:p>
          <a:p>
            <a:pPr marL="171450" indent="-171450">
              <a:buFont typeface="Arial" panose="020B0604020202020204" pitchFamily="34" charset="0"/>
              <a:buChar char="•"/>
            </a:pPr>
            <a:r>
              <a:rPr lang="en-GB" sz="1200" dirty="0">
                <a:effectLst/>
                <a:latin typeface="Arial" panose="020B0604020202020204" pitchFamily="34" charset="0"/>
                <a:ea typeface="Calibri" panose="020F0502020204030204" pitchFamily="34" charset="0"/>
                <a:cs typeface="Arial" panose="020B0604020202020204" pitchFamily="34" charset="0"/>
              </a:rPr>
              <a:t>Police: </a:t>
            </a:r>
            <a:r>
              <a:rPr lang="en-GB" sz="12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5"/>
              </a:rPr>
              <a:t>https://data.police.uk/</a:t>
            </a:r>
            <a:endParaRPr lang="en-GB" sz="1200" dirty="0">
              <a:effectLst/>
              <a:latin typeface="Arial" panose="020B0604020202020204" pitchFamily="34" charset="0"/>
              <a:ea typeface="Calibri" panose="020F0502020204030204" pitchFamily="34" charset="0"/>
              <a:cs typeface="Arial" panose="020B0604020202020204" pitchFamily="34" charset="0"/>
            </a:endParaRPr>
          </a:p>
          <a:p>
            <a:pPr marL="171450" indent="-171450">
              <a:buFont typeface="Arial" panose="020B0604020202020204" pitchFamily="34" charset="0"/>
              <a:buChar char="•"/>
            </a:pPr>
            <a:r>
              <a:rPr lang="en-GB" sz="1200" dirty="0">
                <a:latin typeface="Arial" panose="020B0604020202020204" pitchFamily="34" charset="0"/>
                <a:ea typeface="Calibri" panose="020F0502020204030204" pitchFamily="34" charset="0"/>
                <a:cs typeface="Arial" panose="020B0604020202020204" pitchFamily="34" charset="0"/>
              </a:rPr>
              <a:t>CDRC (Geographic Data Service/Healthy and Sustainable Places): </a:t>
            </a:r>
            <a:r>
              <a:rPr lang="en-GB" sz="1200" dirty="0">
                <a:latin typeface="Arial" panose="020B0604020202020204" pitchFamily="34" charset="0"/>
                <a:ea typeface="Calibri" panose="020F0502020204030204" pitchFamily="34" charset="0"/>
                <a:cs typeface="Arial" panose="020B0604020202020204" pitchFamily="34" charset="0"/>
                <a:hlinkClick r:id="rId6"/>
              </a:rPr>
              <a:t>https://data.cdrc.ac.uk</a:t>
            </a:r>
            <a:r>
              <a:rPr lang="en-GB" sz="1200" dirty="0">
                <a:latin typeface="Arial" panose="020B0604020202020204" pitchFamily="34" charset="0"/>
                <a:ea typeface="Calibri" panose="020F0502020204030204" pitchFamily="34" charset="0"/>
                <a:cs typeface="Arial" panose="020B0604020202020204" pitchFamily="34" charset="0"/>
              </a:rPr>
              <a:t> </a:t>
            </a:r>
          </a:p>
          <a:p>
            <a:pPr marL="171450" indent="-171450">
              <a:buFont typeface="Arial" panose="020B0604020202020204" pitchFamily="34" charset="0"/>
              <a:buChar char="•"/>
            </a:pPr>
            <a:r>
              <a:rPr lang="en-GB" sz="1200" dirty="0">
                <a:effectLst/>
                <a:latin typeface="Arial" panose="020B0604020202020204" pitchFamily="34" charset="0"/>
                <a:ea typeface="Calibri" panose="020F0502020204030204" pitchFamily="34" charset="0"/>
                <a:cs typeface="Arial" panose="020B0604020202020204" pitchFamily="34" charset="0"/>
              </a:rPr>
              <a:t>London Data Store: </a:t>
            </a:r>
            <a:r>
              <a:rPr lang="en-GB" sz="1200" dirty="0">
                <a:effectLst/>
                <a:latin typeface="Arial" panose="020B0604020202020204" pitchFamily="34" charset="0"/>
                <a:ea typeface="Calibri" panose="020F0502020204030204" pitchFamily="34" charset="0"/>
                <a:cs typeface="Arial" panose="020B0604020202020204" pitchFamily="34" charset="0"/>
                <a:hlinkClick r:id="rId7"/>
              </a:rPr>
              <a:t>https://data.london.gov.uk</a:t>
            </a:r>
            <a:endParaRPr lang="en-GB" sz="1200" dirty="0">
              <a:latin typeface="Arial" panose="020B0604020202020204" pitchFamily="34" charset="0"/>
              <a:ea typeface="Calibri" panose="020F0502020204030204" pitchFamily="34" charset="0"/>
              <a:cs typeface="Arial" panose="020B0604020202020204" pitchFamily="34" charset="0"/>
            </a:endParaRPr>
          </a:p>
          <a:p>
            <a:pPr marL="171450" indent="-171450">
              <a:buFont typeface="Arial" panose="020B0604020202020204" pitchFamily="34" charset="0"/>
              <a:buChar char="•"/>
            </a:pPr>
            <a:r>
              <a:rPr lang="en-GB" sz="1200" dirty="0">
                <a:latin typeface="Arial" panose="020B0604020202020204" pitchFamily="34" charset="0"/>
                <a:ea typeface="Calibri" panose="020F0502020204030204" pitchFamily="34" charset="0"/>
                <a:cs typeface="Arial" panose="020B0604020202020204" pitchFamily="34" charset="0"/>
              </a:rPr>
              <a:t>DEFRA Air Pollution Information (real-time monitoring data) at all Automatic Urban &amp; Rural Network stations. This dataset can be pulled into RStudio directly through an API using the R package </a:t>
            </a:r>
            <a:r>
              <a:rPr lang="en-GB" sz="1200" b="1" dirty="0">
                <a:latin typeface="Arial" panose="020B0604020202020204" pitchFamily="34" charset="0"/>
                <a:ea typeface="Calibri" panose="020F0502020204030204" pitchFamily="34" charset="0"/>
                <a:cs typeface="Arial" panose="020B0604020202020204" pitchFamily="34" charset="0"/>
              </a:rPr>
              <a:t>openair (</a:t>
            </a:r>
            <a:r>
              <a:rPr lang="en-GB" sz="1200" b="1" dirty="0">
                <a:latin typeface="Arial" panose="020B0604020202020204" pitchFamily="34" charset="0"/>
                <a:ea typeface="Calibri" panose="020F0502020204030204" pitchFamily="34" charset="0"/>
                <a:cs typeface="Arial" panose="020B0604020202020204" pitchFamily="34" charset="0"/>
                <a:hlinkClick r:id="rId8"/>
              </a:rPr>
              <a:t>https://openair-project.github.io/book/</a:t>
            </a:r>
            <a:r>
              <a:rPr lang="en-GB" sz="1200" b="1" dirty="0">
                <a:latin typeface="Arial" panose="020B0604020202020204" pitchFamily="34" charset="0"/>
                <a:ea typeface="Calibri" panose="020F0502020204030204" pitchFamily="34" charset="0"/>
                <a:cs typeface="Arial" panose="020B0604020202020204" pitchFamily="34" charset="0"/>
              </a:rPr>
              <a:t>) </a:t>
            </a:r>
            <a:endParaRPr lang="en-GB" sz="1200" dirty="0">
              <a:effectLst/>
              <a:latin typeface="Arial" panose="020B0604020202020204" pitchFamily="34" charset="0"/>
              <a:ea typeface="Calibri" panose="020F0502020204030204" pitchFamily="34" charset="0"/>
              <a:cs typeface="Arial" panose="020B0604020202020204" pitchFamily="34" charset="0"/>
            </a:endParaRPr>
          </a:p>
          <a:p>
            <a:endParaRPr lang="en-GB" sz="1200" dirty="0">
              <a:effectLst/>
              <a:latin typeface="Arial" panose="020B0604020202020204" pitchFamily="34" charset="0"/>
              <a:ea typeface="Calibri" panose="020F0502020204030204" pitchFamily="34" charset="0"/>
              <a:cs typeface="Arial" panose="020B0604020202020204" pitchFamily="34" charset="0"/>
            </a:endParaRPr>
          </a:p>
          <a:p>
            <a:r>
              <a:rPr lang="en-GB" sz="1200" b="1" dirty="0">
                <a:effectLst/>
                <a:latin typeface="Arial" panose="020B0604020202020204" pitchFamily="34" charset="0"/>
                <a:ea typeface="Calibri" panose="020F0502020204030204" pitchFamily="34" charset="0"/>
                <a:cs typeface="Arial" panose="020B0604020202020204" pitchFamily="34" charset="0"/>
              </a:rPr>
              <a:t>Mosquito/species data</a:t>
            </a:r>
          </a:p>
          <a:p>
            <a:pPr marL="171450" indent="-171450">
              <a:buFont typeface="Arial" panose="020B0604020202020204" pitchFamily="34" charset="0"/>
              <a:buChar char="•"/>
            </a:pPr>
            <a:r>
              <a:rPr lang="en-GB" sz="1200" dirty="0">
                <a:effectLst/>
                <a:latin typeface="Arial" panose="020B0604020202020204" pitchFamily="34" charset="0"/>
                <a:ea typeface="Calibri" panose="020F0502020204030204" pitchFamily="34" charset="0"/>
                <a:cs typeface="Arial" panose="020B0604020202020204" pitchFamily="34" charset="0"/>
              </a:rPr>
              <a:t>Global Biodiversity Information Facility: </a:t>
            </a:r>
            <a:r>
              <a:rPr lang="en-GB" sz="12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9"/>
              </a:rPr>
              <a:t>https://www.gbif.org</a:t>
            </a:r>
            <a:endParaRPr lang="en-GB" sz="1200" dirty="0">
              <a:effectLst/>
              <a:latin typeface="Arial" panose="020B0604020202020204" pitchFamily="34" charset="0"/>
              <a:ea typeface="Calibri" panose="020F0502020204030204" pitchFamily="34" charset="0"/>
              <a:cs typeface="Arial" panose="020B0604020202020204" pitchFamily="34" charset="0"/>
            </a:endParaRPr>
          </a:p>
          <a:p>
            <a:pPr marL="171450" indent="-171450">
              <a:buFont typeface="Arial" panose="020B0604020202020204" pitchFamily="34" charset="0"/>
              <a:buChar char="•"/>
            </a:pPr>
            <a:r>
              <a:rPr lang="en-GB" sz="1200" dirty="0">
                <a:latin typeface="Arial" panose="020B0604020202020204" pitchFamily="34" charset="0"/>
                <a:ea typeface="Calibri" panose="020F0502020204030204" pitchFamily="34" charset="0"/>
                <a:cs typeface="Arial" panose="020B0604020202020204" pitchFamily="34" charset="0"/>
              </a:rPr>
              <a:t>Global Mosquito Observatory Database (GMOD): </a:t>
            </a:r>
            <a:r>
              <a:rPr lang="en-GB" sz="12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10"/>
              </a:rPr>
              <a:t>https://experience.arcgis.com/experience/7228a5a27442468494caec2934c2b73d/page/Page/</a:t>
            </a:r>
            <a:endParaRPr lang="en-GB" sz="1200" dirty="0">
              <a:effectLst/>
              <a:latin typeface="Arial" panose="020B0604020202020204" pitchFamily="34" charset="0"/>
              <a:ea typeface="Calibri" panose="020F0502020204030204" pitchFamily="34" charset="0"/>
              <a:cs typeface="Arial" panose="020B0604020202020204" pitchFamily="34" charset="0"/>
            </a:endParaRPr>
          </a:p>
          <a:p>
            <a:pPr marL="171450" indent="-171450">
              <a:buFont typeface="Arial" panose="020B0604020202020204" pitchFamily="34" charset="0"/>
              <a:buChar char="•"/>
            </a:pPr>
            <a:r>
              <a:rPr lang="en-GB" sz="1200" dirty="0">
                <a:effectLst/>
                <a:latin typeface="Arial" panose="020B0604020202020204" pitchFamily="34" charset="0"/>
                <a:ea typeface="Calibri" panose="020F0502020204030204" pitchFamily="34" charset="0"/>
                <a:cs typeface="Arial" panose="020B0604020202020204" pitchFamily="34" charset="0"/>
              </a:rPr>
              <a:t>Malaria Atlas Project: </a:t>
            </a:r>
            <a:r>
              <a:rPr lang="en-GB" sz="1200" dirty="0">
                <a:effectLst/>
                <a:latin typeface="Arial" panose="020B0604020202020204" pitchFamily="34" charset="0"/>
                <a:ea typeface="Calibri" panose="020F0502020204030204" pitchFamily="34" charset="0"/>
                <a:cs typeface="Arial" panose="020B0604020202020204" pitchFamily="34" charset="0"/>
                <a:hlinkClick r:id="rId11"/>
              </a:rPr>
              <a:t>https://malariaatlas.org</a:t>
            </a:r>
            <a:r>
              <a:rPr lang="en-GB" sz="1200" dirty="0">
                <a:effectLst/>
                <a:latin typeface="Arial" panose="020B0604020202020204" pitchFamily="34" charset="0"/>
                <a:ea typeface="Calibri" panose="020F0502020204030204" pitchFamily="34" charset="0"/>
                <a:cs typeface="Arial" panose="020B0604020202020204" pitchFamily="34" charset="0"/>
              </a:rPr>
              <a:t> (main website) but all dataset can be pulled into RStudio directly through API using the R package </a:t>
            </a:r>
            <a:r>
              <a:rPr lang="en-GB" sz="1200" b="1" dirty="0" err="1">
                <a:effectLst/>
                <a:latin typeface="Arial" panose="020B0604020202020204" pitchFamily="34" charset="0"/>
                <a:ea typeface="Calibri" panose="020F0502020204030204" pitchFamily="34" charset="0"/>
                <a:cs typeface="Arial" panose="020B0604020202020204" pitchFamily="34" charset="0"/>
              </a:rPr>
              <a:t>malariaAtlas</a:t>
            </a:r>
            <a:r>
              <a:rPr lang="en-GB" sz="1200" b="1" dirty="0">
                <a:latin typeface="Arial" panose="020B0604020202020204" pitchFamily="34" charset="0"/>
                <a:ea typeface="Calibri" panose="020F0502020204030204" pitchFamily="34" charset="0"/>
                <a:cs typeface="Arial" panose="020B0604020202020204" pitchFamily="34" charset="0"/>
              </a:rPr>
              <a:t> (</a:t>
            </a:r>
            <a:r>
              <a:rPr lang="en-GB" sz="1200" b="1" dirty="0">
                <a:latin typeface="Arial" panose="020B0604020202020204" pitchFamily="34" charset="0"/>
                <a:ea typeface="Calibri" panose="020F0502020204030204" pitchFamily="34" charset="0"/>
                <a:cs typeface="Arial" panose="020B0604020202020204" pitchFamily="34" charset="0"/>
                <a:hlinkClick r:id="rId12"/>
              </a:rPr>
              <a:t>https://github.com/malaria-atlas-project/malariaAtlas</a:t>
            </a:r>
            <a:r>
              <a:rPr lang="en-GB" sz="1200" b="1" dirty="0">
                <a:latin typeface="Arial" panose="020B0604020202020204" pitchFamily="34" charset="0"/>
                <a:ea typeface="Calibri" panose="020F0502020204030204" pitchFamily="34" charset="0"/>
                <a:cs typeface="Arial" panose="020B0604020202020204" pitchFamily="34" charset="0"/>
              </a:rPr>
              <a:t>) </a:t>
            </a:r>
            <a:endParaRPr lang="en-GB" sz="1200" b="1" dirty="0">
              <a:effectLst/>
              <a:latin typeface="Arial" panose="020B0604020202020204" pitchFamily="34" charset="0"/>
              <a:ea typeface="Calibri" panose="020F0502020204030204" pitchFamily="34" charset="0"/>
              <a:cs typeface="Arial" panose="020B0604020202020204" pitchFamily="34" charset="0"/>
            </a:endParaRPr>
          </a:p>
          <a:p>
            <a:endParaRPr lang="en-GB" sz="1200" dirty="0">
              <a:effectLst/>
              <a:latin typeface="Arial" panose="020B0604020202020204" pitchFamily="34" charset="0"/>
              <a:ea typeface="Calibri" panose="020F0502020204030204" pitchFamily="34" charset="0"/>
              <a:cs typeface="Arial" panose="020B0604020202020204" pitchFamily="34" charset="0"/>
            </a:endParaRPr>
          </a:p>
          <a:p>
            <a:r>
              <a:rPr lang="en-GB" sz="1200" b="1" dirty="0">
                <a:latin typeface="Arial" panose="020B0604020202020204" pitchFamily="34" charset="0"/>
                <a:ea typeface="Calibri" panose="020F0502020204030204" pitchFamily="34" charset="0"/>
                <a:cs typeface="Arial" panose="020B0604020202020204" pitchFamily="34" charset="0"/>
              </a:rPr>
              <a:t>Disaster dataset</a:t>
            </a:r>
          </a:p>
          <a:p>
            <a:pPr marL="171450" indent="-171450">
              <a:buFont typeface="Arial" panose="020B0604020202020204" pitchFamily="34" charset="0"/>
              <a:buChar char="•"/>
            </a:pPr>
            <a:r>
              <a:rPr lang="en-GB" sz="1200" dirty="0">
                <a:latin typeface="Arial" panose="020B0604020202020204" pitchFamily="34" charset="0"/>
                <a:ea typeface="Calibri" panose="020F0502020204030204" pitchFamily="34" charset="0"/>
                <a:cs typeface="Arial" panose="020B0604020202020204" pitchFamily="34" charset="0"/>
              </a:rPr>
              <a:t>EM-DAT International Disaster Database: </a:t>
            </a:r>
            <a:r>
              <a:rPr lang="en-GB" sz="1200" dirty="0">
                <a:latin typeface="Arial" panose="020B0604020202020204" pitchFamily="34" charset="0"/>
                <a:ea typeface="Calibri" panose="020F0502020204030204" pitchFamily="34" charset="0"/>
                <a:cs typeface="Arial" panose="020B0604020202020204" pitchFamily="34" charset="0"/>
                <a:hlinkClick r:id="rId13"/>
              </a:rPr>
              <a:t>[LINK]</a:t>
            </a:r>
            <a:endParaRPr lang="en-GB" sz="1200" dirty="0">
              <a:latin typeface="Arial" panose="020B0604020202020204" pitchFamily="34" charset="0"/>
              <a:ea typeface="Calibri" panose="020F0502020204030204" pitchFamily="34" charset="0"/>
              <a:cs typeface="Arial" panose="020B0604020202020204" pitchFamily="34" charset="0"/>
            </a:endParaRPr>
          </a:p>
          <a:p>
            <a:pPr marL="171450" indent="-171450">
              <a:buFont typeface="Arial" panose="020B0604020202020204" pitchFamily="34" charset="0"/>
              <a:buChar char="•"/>
            </a:pPr>
            <a:r>
              <a:rPr lang="en-GB" sz="1200" dirty="0">
                <a:latin typeface="Arial" panose="020B0604020202020204" pitchFamily="34" charset="0"/>
                <a:ea typeface="Calibri" panose="020F0502020204030204" pitchFamily="34" charset="0"/>
                <a:cs typeface="Arial" panose="020B0604020202020204" pitchFamily="34" charset="0"/>
              </a:rPr>
              <a:t>FIRMS Firm Information for Resource Management System: </a:t>
            </a:r>
            <a:r>
              <a:rPr lang="en-GB" sz="1200" dirty="0">
                <a:latin typeface="Arial" panose="020B0604020202020204" pitchFamily="34" charset="0"/>
                <a:ea typeface="Calibri" panose="020F0502020204030204" pitchFamily="34" charset="0"/>
                <a:cs typeface="Arial" panose="020B0604020202020204" pitchFamily="34" charset="0"/>
                <a:hlinkClick r:id="rId14"/>
              </a:rPr>
              <a:t>[LINK]</a:t>
            </a:r>
            <a:endParaRPr lang="en-GB" sz="1200" dirty="0">
              <a:latin typeface="Arial" panose="020B0604020202020204" pitchFamily="34" charset="0"/>
              <a:ea typeface="Calibri" panose="020F0502020204030204" pitchFamily="34" charset="0"/>
              <a:cs typeface="Arial" panose="020B0604020202020204" pitchFamily="34" charset="0"/>
            </a:endParaRPr>
          </a:p>
          <a:p>
            <a:endParaRPr lang="en-GB" sz="1200" dirty="0">
              <a:latin typeface="Arial" panose="020B0604020202020204" pitchFamily="34" charset="0"/>
              <a:ea typeface="Calibri" panose="020F0502020204030204" pitchFamily="34" charset="0"/>
              <a:cs typeface="Arial" panose="020B0604020202020204" pitchFamily="34" charset="0"/>
            </a:endParaRPr>
          </a:p>
          <a:p>
            <a:r>
              <a:rPr lang="en-GB" sz="1200" b="1" dirty="0">
                <a:latin typeface="Arial" panose="020B0604020202020204" pitchFamily="34" charset="0"/>
                <a:ea typeface="Calibri" panose="020F0502020204030204" pitchFamily="34" charset="0"/>
                <a:cs typeface="Arial" panose="020B0604020202020204" pitchFamily="34" charset="0"/>
              </a:rPr>
              <a:t>Humanitarian dataset</a:t>
            </a:r>
          </a:p>
          <a:p>
            <a:r>
              <a:rPr lang="en-GB" sz="1200" dirty="0">
                <a:latin typeface="Arial" panose="020B0604020202020204" pitchFamily="34" charset="0"/>
                <a:ea typeface="Calibri" panose="020F0502020204030204" pitchFamily="34" charset="0"/>
                <a:cs typeface="Arial" panose="020B0604020202020204" pitchFamily="34" charset="0"/>
              </a:rPr>
              <a:t>Humanitarian Data Exchange: </a:t>
            </a:r>
            <a:r>
              <a:rPr lang="en-GB" sz="1200" dirty="0">
                <a:latin typeface="Arial" panose="020B0604020202020204" pitchFamily="34" charset="0"/>
                <a:ea typeface="Calibri" panose="020F0502020204030204" pitchFamily="34" charset="0"/>
                <a:cs typeface="Arial" panose="020B0604020202020204" pitchFamily="34" charset="0"/>
                <a:hlinkClick r:id="rId15"/>
              </a:rPr>
              <a:t>https://data.humdata.org</a:t>
            </a:r>
            <a:r>
              <a:rPr lang="en-GB" sz="1200" dirty="0">
                <a:latin typeface="Arial" panose="020B0604020202020204" pitchFamily="34" charset="0"/>
                <a:ea typeface="Calibri" panose="020F0502020204030204" pitchFamily="34" charset="0"/>
                <a:cs typeface="Arial" panose="020B0604020202020204" pitchFamily="34" charset="0"/>
              </a:rPr>
              <a:t> </a:t>
            </a:r>
          </a:p>
          <a:p>
            <a:r>
              <a:rPr lang="en-GB" sz="1200" dirty="0" err="1">
                <a:latin typeface="Arial" panose="020B0604020202020204" pitchFamily="34" charset="0"/>
                <a:ea typeface="Calibri" panose="020F0502020204030204" pitchFamily="34" charset="0"/>
                <a:cs typeface="Arial" panose="020B0604020202020204" pitchFamily="34" charset="0"/>
              </a:rPr>
              <a:t>Worldpop</a:t>
            </a:r>
            <a:r>
              <a:rPr lang="en-GB" sz="1200" dirty="0">
                <a:latin typeface="Arial" panose="020B0604020202020204" pitchFamily="34" charset="0"/>
                <a:ea typeface="Calibri" panose="020F0502020204030204" pitchFamily="34" charset="0"/>
                <a:cs typeface="Arial" panose="020B0604020202020204" pitchFamily="34" charset="0"/>
              </a:rPr>
              <a:t> HUB: </a:t>
            </a:r>
            <a:r>
              <a:rPr lang="en-GB" sz="1200" dirty="0">
                <a:latin typeface="Arial" panose="020B0604020202020204" pitchFamily="34" charset="0"/>
                <a:ea typeface="Calibri" panose="020F0502020204030204" pitchFamily="34" charset="0"/>
                <a:cs typeface="Arial" panose="020B0604020202020204" pitchFamily="34" charset="0"/>
                <a:hlinkClick r:id="rId16"/>
              </a:rPr>
              <a:t>https://www.worldpop.org</a:t>
            </a:r>
            <a:r>
              <a:rPr lang="en-GB" sz="1200" dirty="0">
                <a:latin typeface="Arial" panose="020B0604020202020204" pitchFamily="34" charset="0"/>
                <a:ea typeface="Calibri" panose="020F0502020204030204" pitchFamily="34" charset="0"/>
                <a:cs typeface="Arial" panose="020B0604020202020204" pitchFamily="34" charset="0"/>
              </a:rPr>
              <a:t> </a:t>
            </a:r>
          </a:p>
          <a:p>
            <a:r>
              <a:rPr lang="en-GB" sz="1200" dirty="0">
                <a:latin typeface="Arial" panose="020B0604020202020204" pitchFamily="34" charset="0"/>
                <a:ea typeface="Calibri" panose="020F0502020204030204" pitchFamily="34" charset="0"/>
                <a:cs typeface="Arial" panose="020B0604020202020204" pitchFamily="34" charset="0"/>
              </a:rPr>
              <a:t>Global Terrorism Database: </a:t>
            </a:r>
            <a:r>
              <a:rPr lang="en-GB" sz="1200" dirty="0">
                <a:latin typeface="Arial" panose="020B0604020202020204" pitchFamily="34" charset="0"/>
                <a:ea typeface="Calibri" panose="020F0502020204030204" pitchFamily="34" charset="0"/>
                <a:cs typeface="Arial" panose="020B0604020202020204" pitchFamily="34" charset="0"/>
                <a:hlinkClick r:id="rId17"/>
              </a:rPr>
              <a:t>https://www.start.umd.edu/gtd/</a:t>
            </a:r>
            <a:r>
              <a:rPr lang="en-GB" sz="1200" dirty="0">
                <a:latin typeface="Arial" panose="020B0604020202020204" pitchFamily="34" charset="0"/>
                <a:ea typeface="Calibri" panose="020F0502020204030204" pitchFamily="34" charset="0"/>
                <a:cs typeface="Arial" panose="020B0604020202020204" pitchFamily="34" charset="0"/>
              </a:rPr>
              <a:t> </a:t>
            </a:r>
          </a:p>
          <a:p>
            <a:r>
              <a:rPr lang="en-GB" sz="1200" dirty="0">
                <a:latin typeface="Arial" panose="020B0604020202020204" pitchFamily="34" charset="0"/>
                <a:ea typeface="Calibri" panose="020F0502020204030204" pitchFamily="34" charset="0"/>
                <a:cs typeface="Arial" panose="020B0604020202020204" pitchFamily="34" charset="0"/>
              </a:rPr>
              <a:t>Armed Conflict Location and Event Data: </a:t>
            </a:r>
            <a:r>
              <a:rPr lang="en-GB" sz="1200" dirty="0">
                <a:latin typeface="Arial" panose="020B0604020202020204" pitchFamily="34" charset="0"/>
                <a:ea typeface="Calibri" panose="020F0502020204030204" pitchFamily="34" charset="0"/>
                <a:cs typeface="Arial" panose="020B0604020202020204" pitchFamily="34" charset="0"/>
                <a:hlinkClick r:id="rId18"/>
              </a:rPr>
              <a:t>https://acleddata.com</a:t>
            </a:r>
            <a:r>
              <a:rPr lang="en-GB" sz="1200" dirty="0">
                <a:latin typeface="Arial" panose="020B0604020202020204" pitchFamily="34" charset="0"/>
                <a:ea typeface="Calibri" panose="020F0502020204030204" pitchFamily="34" charset="0"/>
                <a:cs typeface="Arial" panose="020B0604020202020204" pitchFamily="34" charset="0"/>
              </a:rPr>
              <a:t>  </a:t>
            </a:r>
          </a:p>
          <a:p>
            <a:endParaRPr lang="en-GB" sz="1200" b="1" dirty="0">
              <a:latin typeface="Arial" panose="020B0604020202020204" pitchFamily="34" charset="0"/>
              <a:ea typeface="Calibri" panose="020F0502020204030204" pitchFamily="34" charset="0"/>
              <a:cs typeface="Arial" panose="020B0604020202020204" pitchFamily="34" charset="0"/>
            </a:endParaRPr>
          </a:p>
          <a:p>
            <a:r>
              <a:rPr lang="en-GB" sz="1200" b="1" dirty="0">
                <a:effectLst/>
                <a:latin typeface="Arial" panose="020B0604020202020204" pitchFamily="34" charset="0"/>
                <a:ea typeface="Calibri" panose="020F0502020204030204" pitchFamily="34" charset="0"/>
                <a:cs typeface="Arial" panose="020B0604020202020204" pitchFamily="34" charset="0"/>
              </a:rPr>
              <a:t>WHO-ESPEN Project containing tropical diseases in Sub-Saharan Africa:</a:t>
            </a:r>
          </a:p>
          <a:p>
            <a:r>
              <a:rPr lang="en-GB" sz="12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19"/>
              </a:rPr>
              <a:t>https://espen.afro.who.int/</a:t>
            </a:r>
            <a:r>
              <a:rPr lang="en-GB" sz="1200" dirty="0">
                <a:effectLst/>
                <a:latin typeface="Arial" panose="020B0604020202020204" pitchFamily="34" charset="0"/>
                <a:ea typeface="Calibri" panose="020F0502020204030204" pitchFamily="34" charset="0"/>
                <a:cs typeface="Arial" panose="020B0604020202020204" pitchFamily="34" charset="0"/>
              </a:rPr>
              <a:t> | </a:t>
            </a:r>
            <a:r>
              <a:rPr lang="en-GB" sz="12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20"/>
              </a:rPr>
              <a:t>https://espen.afro.who.int/tools-resources/cartography-database</a:t>
            </a:r>
            <a:r>
              <a:rPr lang="en-GB" sz="1200" dirty="0">
                <a:latin typeface="Arial" panose="020B0604020202020204" pitchFamily="34" charset="0"/>
                <a:ea typeface="Calibri" panose="020F0502020204030204" pitchFamily="34" charset="0"/>
                <a:cs typeface="Arial" panose="020B0604020202020204" pitchFamily="34" charset="0"/>
              </a:rPr>
              <a:t> | </a:t>
            </a:r>
            <a:r>
              <a:rPr lang="en-GB" sz="12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21"/>
              </a:rPr>
              <a:t>https://espen.afro.who.int/tools-resources/download-data</a:t>
            </a:r>
            <a:endParaRPr lang="en-GB" sz="1200" b="1" dirty="0">
              <a:latin typeface="Arial" panose="020B0604020202020204" pitchFamily="34" charset="0"/>
              <a:cs typeface="Arial" panose="020B0604020202020204" pitchFamily="34" charset="0"/>
            </a:endParaRPr>
          </a:p>
          <a:p>
            <a:endParaRPr lang="en-GB" sz="1200" b="1" dirty="0">
              <a:latin typeface="Arial" panose="020B0604020202020204" pitchFamily="34" charset="0"/>
              <a:cs typeface="Arial" panose="020B0604020202020204" pitchFamily="34" charset="0"/>
            </a:endParaRPr>
          </a:p>
          <a:p>
            <a:r>
              <a:rPr lang="en-GB" sz="1200" b="1" dirty="0">
                <a:latin typeface="Arial" panose="020B0604020202020204" pitchFamily="34" charset="0"/>
                <a:cs typeface="Arial" panose="020B0604020202020204" pitchFamily="34" charset="0"/>
              </a:rPr>
              <a:t>Inspiration for writing methodology</a:t>
            </a:r>
          </a:p>
          <a:p>
            <a:r>
              <a:rPr lang="en-GB" sz="1200" b="1" dirty="0">
                <a:latin typeface="Arial" panose="020B0604020202020204" pitchFamily="34" charset="0"/>
                <a:cs typeface="Arial" panose="020B0604020202020204" pitchFamily="34" charset="0"/>
              </a:rPr>
              <a:t>Musah et al. (2020): </a:t>
            </a:r>
            <a:r>
              <a:rPr lang="en-GB" sz="1200" b="1" dirty="0">
                <a:latin typeface="Arial" panose="020B0604020202020204" pitchFamily="34" charset="0"/>
                <a:cs typeface="Arial" panose="020B0604020202020204" pitchFamily="34" charset="0"/>
                <a:hlinkClick r:id="rId22"/>
              </a:rPr>
              <a:t>https://doi.org/10.1016/j.apgeog.2019.102126</a:t>
            </a:r>
            <a:endParaRPr lang="en-GB" sz="1200" b="1" dirty="0">
              <a:latin typeface="Arial" panose="020B0604020202020204" pitchFamily="34" charset="0"/>
              <a:cs typeface="Arial" panose="020B0604020202020204" pitchFamily="34" charset="0"/>
            </a:endParaRPr>
          </a:p>
          <a:p>
            <a:r>
              <a:rPr lang="en-GB" sz="1200" b="1" dirty="0">
                <a:latin typeface="Arial" panose="020B0604020202020204" pitchFamily="34" charset="0"/>
                <a:cs typeface="Arial" panose="020B0604020202020204" pitchFamily="34" charset="0"/>
              </a:rPr>
              <a:t>Todd et al. (2022): </a:t>
            </a:r>
            <a:r>
              <a:rPr lang="en-GB" sz="1200" b="1" dirty="0">
                <a:latin typeface="Arial" panose="020B0604020202020204" pitchFamily="34" charset="0"/>
                <a:cs typeface="Arial" panose="020B0604020202020204" pitchFamily="34" charset="0"/>
                <a:hlinkClick r:id="rId23"/>
              </a:rPr>
              <a:t>https://doi.org/10.1177/23998083211001836</a:t>
            </a:r>
            <a:endParaRPr lang="en-GB" sz="1200" b="1" dirty="0">
              <a:latin typeface="Arial" panose="020B0604020202020204" pitchFamily="34" charset="0"/>
              <a:cs typeface="Arial" panose="020B0604020202020204" pitchFamily="34" charset="0"/>
            </a:endParaRPr>
          </a:p>
          <a:p>
            <a:r>
              <a:rPr lang="en-GB" sz="1200" b="1" dirty="0">
                <a:latin typeface="Arial" panose="020B0604020202020204" pitchFamily="34" charset="0"/>
                <a:cs typeface="Arial" panose="020B0604020202020204" pitchFamily="34" charset="0"/>
              </a:rPr>
              <a:t>Li et al. (2022): </a:t>
            </a:r>
            <a:r>
              <a:rPr lang="en-GB" sz="1200" b="1" dirty="0">
                <a:latin typeface="Arial" panose="020B0604020202020204" pitchFamily="34" charset="0"/>
                <a:cs typeface="Arial" panose="020B0604020202020204" pitchFamily="34" charset="0"/>
                <a:hlinkClick r:id="rId24"/>
              </a:rPr>
              <a:t>https://doi.org/10.1016/j.apgeog.2022.102718</a:t>
            </a:r>
            <a:r>
              <a:rPr lang="en-GB" sz="1200" b="1" dirty="0">
                <a:latin typeface="Arial" panose="020B0604020202020204" pitchFamily="34" charset="0"/>
                <a:cs typeface="Arial" panose="020B0604020202020204" pitchFamily="34" charset="0"/>
              </a:rPr>
              <a:t> </a:t>
            </a:r>
          </a:p>
        </p:txBody>
      </p:sp>
      <p:sp>
        <p:nvSpPr>
          <p:cNvPr id="3" name="Slide Number Placeholder 3">
            <a:extLst>
              <a:ext uri="{FF2B5EF4-FFF2-40B4-BE49-F238E27FC236}">
                <a16:creationId xmlns:a16="http://schemas.microsoft.com/office/drawing/2014/main" id="{DC19E828-4726-2C4F-CF06-A7AA3D32BAD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4</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9B26364D-C521-0FD4-BFE6-4289ADF78561}"/>
              </a:ext>
            </a:extLst>
          </p:cNvPr>
          <p:cNvSpPr txBox="1"/>
          <p:nvPr/>
        </p:nvSpPr>
        <p:spPr>
          <a:xfrm>
            <a:off x="8523891" y="168166"/>
            <a:ext cx="3436882" cy="584775"/>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I would advise finding your own dataset you are interested in.</a:t>
            </a:r>
          </a:p>
        </p:txBody>
      </p:sp>
    </p:spTree>
    <p:extLst>
      <p:ext uri="{BB962C8B-B14F-4D97-AF65-F5344CB8AC3E}">
        <p14:creationId xmlns:p14="http://schemas.microsoft.com/office/powerpoint/2010/main" val="539283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0CD3D956-2C98-D121-5D16-CF7A5BDC6F6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5</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6" name="Picture 5">
            <a:extLst>
              <a:ext uri="{FF2B5EF4-FFF2-40B4-BE49-F238E27FC236}">
                <a16:creationId xmlns:a16="http://schemas.microsoft.com/office/drawing/2014/main" id="{B2AB5004-900E-5DA2-778C-4F23E38CDBBB}"/>
              </a:ext>
            </a:extLst>
          </p:cNvPr>
          <p:cNvPicPr>
            <a:picLocks noChangeAspect="1"/>
          </p:cNvPicPr>
          <p:nvPr/>
        </p:nvPicPr>
        <p:blipFill>
          <a:blip r:embed="rId2"/>
          <a:srcRect/>
          <a:stretch/>
        </p:blipFill>
        <p:spPr>
          <a:xfrm>
            <a:off x="66425" y="1220990"/>
            <a:ext cx="5995371" cy="1718013"/>
          </a:xfrm>
          <a:prstGeom prst="rect">
            <a:avLst/>
          </a:prstGeom>
        </p:spPr>
      </p:pic>
      <p:pic>
        <p:nvPicPr>
          <p:cNvPr id="8" name="Picture 7">
            <a:extLst>
              <a:ext uri="{FF2B5EF4-FFF2-40B4-BE49-F238E27FC236}">
                <a16:creationId xmlns:a16="http://schemas.microsoft.com/office/drawing/2014/main" id="{52637D65-12D5-7631-C05B-5C20BE5AFD23}"/>
              </a:ext>
            </a:extLst>
          </p:cNvPr>
          <p:cNvPicPr>
            <a:picLocks noChangeAspect="1"/>
          </p:cNvPicPr>
          <p:nvPr/>
        </p:nvPicPr>
        <p:blipFill>
          <a:blip r:embed="rId3"/>
          <a:srcRect/>
          <a:stretch/>
        </p:blipFill>
        <p:spPr>
          <a:xfrm>
            <a:off x="5948383" y="1168673"/>
            <a:ext cx="6199892" cy="4170582"/>
          </a:xfrm>
          <a:prstGeom prst="rect">
            <a:avLst/>
          </a:prstGeom>
        </p:spPr>
      </p:pic>
      <p:sp>
        <p:nvSpPr>
          <p:cNvPr id="9" name="TextBox 8">
            <a:extLst>
              <a:ext uri="{FF2B5EF4-FFF2-40B4-BE49-F238E27FC236}">
                <a16:creationId xmlns:a16="http://schemas.microsoft.com/office/drawing/2014/main" id="{33AB5B74-DF25-840D-6B3C-8E7AF1EAFAE8}"/>
              </a:ext>
            </a:extLst>
          </p:cNvPr>
          <p:cNvSpPr txBox="1"/>
          <p:nvPr/>
        </p:nvSpPr>
        <p:spPr>
          <a:xfrm>
            <a:off x="100629" y="108251"/>
            <a:ext cx="4281557" cy="461665"/>
          </a:xfrm>
          <a:prstGeom prst="rect">
            <a:avLst/>
          </a:prstGeom>
          <a:noFill/>
        </p:spPr>
        <p:txBody>
          <a:bodyPr wrap="none" rtlCol="0">
            <a:spAutoFit/>
          </a:bodyPr>
          <a:lstStyle/>
          <a:p>
            <a:r>
              <a:rPr lang="en-GB" sz="2400" b="1" dirty="0">
                <a:latin typeface="Arial" panose="020B0604020202020204" pitchFamily="34" charset="0"/>
                <a:cs typeface="Arial" panose="020B0604020202020204" pitchFamily="34" charset="0"/>
              </a:rPr>
              <a:t>Go to Moodle’s Assessment</a:t>
            </a:r>
          </a:p>
        </p:txBody>
      </p:sp>
      <p:sp>
        <p:nvSpPr>
          <p:cNvPr id="10" name="TextBox 9">
            <a:extLst>
              <a:ext uri="{FF2B5EF4-FFF2-40B4-BE49-F238E27FC236}">
                <a16:creationId xmlns:a16="http://schemas.microsoft.com/office/drawing/2014/main" id="{2D5102B0-C85A-4D92-937A-50150A527A7A}"/>
              </a:ext>
            </a:extLst>
          </p:cNvPr>
          <p:cNvSpPr txBox="1"/>
          <p:nvPr/>
        </p:nvSpPr>
        <p:spPr>
          <a:xfrm>
            <a:off x="66425" y="799341"/>
            <a:ext cx="6034011"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Assignment Documentation: Guidance notes and Cover Sheet</a:t>
            </a:r>
          </a:p>
        </p:txBody>
      </p:sp>
      <p:sp>
        <p:nvSpPr>
          <p:cNvPr id="11" name="TextBox 10">
            <a:extLst>
              <a:ext uri="{FF2B5EF4-FFF2-40B4-BE49-F238E27FC236}">
                <a16:creationId xmlns:a16="http://schemas.microsoft.com/office/drawing/2014/main" id="{3840C274-C47F-9070-DE25-3513CD69FA4F}"/>
              </a:ext>
            </a:extLst>
          </p:cNvPr>
          <p:cNvSpPr txBox="1"/>
          <p:nvPr/>
        </p:nvSpPr>
        <p:spPr>
          <a:xfrm>
            <a:off x="6096000" y="788454"/>
            <a:ext cx="5696683"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See Best examples of past projects from 2022/23 to present</a:t>
            </a:r>
          </a:p>
        </p:txBody>
      </p:sp>
      <p:sp>
        <p:nvSpPr>
          <p:cNvPr id="12" name="TextBox 11">
            <a:extLst>
              <a:ext uri="{FF2B5EF4-FFF2-40B4-BE49-F238E27FC236}">
                <a16:creationId xmlns:a16="http://schemas.microsoft.com/office/drawing/2014/main" id="{09671FCD-66BD-F8E8-E514-CED4866C5BE2}"/>
              </a:ext>
            </a:extLst>
          </p:cNvPr>
          <p:cNvSpPr txBox="1"/>
          <p:nvPr/>
        </p:nvSpPr>
        <p:spPr>
          <a:xfrm>
            <a:off x="100629" y="3939074"/>
            <a:ext cx="5995371" cy="400110"/>
          </a:xfrm>
          <a:prstGeom prst="rect">
            <a:avLst/>
          </a:prstGeom>
          <a:noFill/>
        </p:spPr>
        <p:txBody>
          <a:bodyPr wrap="square" rtlCol="0">
            <a:spAutoFit/>
          </a:bodyPr>
          <a:lstStyle/>
          <a:p>
            <a:r>
              <a:rPr lang="en-GB" sz="2000" b="1" dirty="0">
                <a:latin typeface="Arial" panose="020B0604020202020204" pitchFamily="34" charset="0"/>
                <a:cs typeface="Arial" panose="020B0604020202020204" pitchFamily="34" charset="0"/>
              </a:rPr>
              <a:t>PLEASE GO THROUGH THE DOCUMENTATION!</a:t>
            </a:r>
          </a:p>
        </p:txBody>
      </p:sp>
      <p:sp>
        <p:nvSpPr>
          <p:cNvPr id="13" name="TextBox 12">
            <a:extLst>
              <a:ext uri="{FF2B5EF4-FFF2-40B4-BE49-F238E27FC236}">
                <a16:creationId xmlns:a16="http://schemas.microsoft.com/office/drawing/2014/main" id="{3AB10AC2-368B-B974-C89E-B80AFD4F8812}"/>
              </a:ext>
            </a:extLst>
          </p:cNvPr>
          <p:cNvSpPr txBox="1"/>
          <p:nvPr/>
        </p:nvSpPr>
        <p:spPr>
          <a:xfrm>
            <a:off x="100629" y="6158207"/>
            <a:ext cx="8721720" cy="646331"/>
          </a:xfrm>
          <a:prstGeom prst="rect">
            <a:avLst/>
          </a:prstGeom>
          <a:solidFill>
            <a:schemeClr val="accent1">
              <a:lumMod val="60000"/>
              <a:lumOff val="40000"/>
            </a:schemeClr>
          </a:solidFill>
        </p:spPr>
        <p:txBody>
          <a:bodyPr wrap="square" rtlCol="0">
            <a:spAutoFit/>
          </a:bodyPr>
          <a:lstStyle/>
          <a:p>
            <a:r>
              <a:rPr lang="en-GB" b="1" dirty="0">
                <a:latin typeface="HELVETICA NEUE THIN" panose="020B0403020202020204" pitchFamily="34" charset="0"/>
                <a:ea typeface="HELVETICA NEUE THIN" panose="020B0403020202020204" pitchFamily="34" charset="0"/>
                <a:cs typeface="Helvetica Neue" panose="02000503000000020004" pitchFamily="2" charset="0"/>
              </a:rPr>
              <a:t>Spatial Data Analysis Project </a:t>
            </a:r>
          </a:p>
          <a:p>
            <a:r>
              <a:rPr lang="en-GB" b="1" dirty="0">
                <a:latin typeface="HELVETICA NEUE THIN" panose="020B0403020202020204" pitchFamily="34" charset="0"/>
                <a:ea typeface="HELVETICA NEUE THIN" panose="020B0403020202020204" pitchFamily="34" charset="0"/>
                <a:cs typeface="Helvetica Neue" panose="02000503000000020004" pitchFamily="2" charset="0"/>
              </a:rPr>
              <a:t>Assignment’s deadline is </a:t>
            </a:r>
            <a:r>
              <a:rPr lang="en-GB" b="1" u="sng" dirty="0">
                <a:latin typeface="HELVETICA NEUE THIN" panose="020B0403020202020204" pitchFamily="34" charset="0"/>
                <a:ea typeface="HELVETICA NEUE THIN" panose="020B0403020202020204" pitchFamily="34" charset="0"/>
                <a:cs typeface="Helvetica Neue" panose="02000503000000020004" pitchFamily="2" charset="0"/>
              </a:rPr>
              <a:t>Monday 12</a:t>
            </a:r>
            <a:r>
              <a:rPr lang="en-GB" b="1" u="sng" baseline="30000" dirty="0">
                <a:latin typeface="HELVETICA NEUE THIN" panose="020B0403020202020204" pitchFamily="34" charset="0"/>
                <a:ea typeface="HELVETICA NEUE THIN" panose="020B0403020202020204" pitchFamily="34" charset="0"/>
                <a:cs typeface="Helvetica Neue" panose="02000503000000020004" pitchFamily="2" charset="0"/>
              </a:rPr>
              <a:t>th</a:t>
            </a:r>
            <a:r>
              <a:rPr lang="en-GB" b="1" u="sng" dirty="0">
                <a:latin typeface="HELVETICA NEUE THIN" panose="020B0403020202020204" pitchFamily="34" charset="0"/>
                <a:ea typeface="HELVETICA NEUE THIN" panose="020B0403020202020204" pitchFamily="34" charset="0"/>
                <a:cs typeface="Helvetica Neue" panose="02000503000000020004" pitchFamily="2" charset="0"/>
              </a:rPr>
              <a:t> January 2026 (by 12:00pm)</a:t>
            </a:r>
          </a:p>
        </p:txBody>
      </p:sp>
    </p:spTree>
    <p:extLst>
      <p:ext uri="{BB962C8B-B14F-4D97-AF65-F5344CB8AC3E}">
        <p14:creationId xmlns:p14="http://schemas.microsoft.com/office/powerpoint/2010/main" val="2902290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table of text and words&#10;&#10;Description automatically generated with medium confidence">
            <a:extLst>
              <a:ext uri="{FF2B5EF4-FFF2-40B4-BE49-F238E27FC236}">
                <a16:creationId xmlns:a16="http://schemas.microsoft.com/office/drawing/2014/main" id="{A4031B31-7358-65DA-A7D7-7D36F75CBBAC}"/>
              </a:ext>
            </a:extLst>
          </p:cNvPr>
          <p:cNvPicPr>
            <a:picLocks noChangeAspect="1"/>
          </p:cNvPicPr>
          <p:nvPr/>
        </p:nvPicPr>
        <p:blipFill>
          <a:blip r:embed="rId2"/>
          <a:stretch>
            <a:fillRect/>
          </a:stretch>
        </p:blipFill>
        <p:spPr>
          <a:xfrm>
            <a:off x="279108" y="1"/>
            <a:ext cx="11179829" cy="6858000"/>
          </a:xfrm>
          <a:prstGeom prst="rect">
            <a:avLst/>
          </a:prstGeom>
        </p:spPr>
      </p:pic>
      <p:sp>
        <p:nvSpPr>
          <p:cNvPr id="4" name="Slide Number Placeholder 3">
            <a:extLst>
              <a:ext uri="{FF2B5EF4-FFF2-40B4-BE49-F238E27FC236}">
                <a16:creationId xmlns:a16="http://schemas.microsoft.com/office/drawing/2014/main" id="{D86CA455-D257-A002-A160-1F98E6C3B986}"/>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6</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746528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F22C0B-8537-7CD3-B0D3-2754B99509D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49482DC-8E00-2602-0FC3-A2C6E3874EC1}"/>
              </a:ext>
            </a:extLst>
          </p:cNvPr>
          <p:cNvSpPr txBox="1"/>
          <p:nvPr/>
        </p:nvSpPr>
        <p:spPr>
          <a:xfrm>
            <a:off x="92597" y="104172"/>
            <a:ext cx="2035622" cy="307777"/>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The </a:t>
            </a:r>
            <a:r>
              <a:rPr lang="en-GB" sz="1400" b="1" i="0" u="none" strike="noStrike" dirty="0">
                <a:effectLst/>
                <a:latin typeface="Arial" panose="020B0604020202020204" pitchFamily="34" charset="0"/>
                <a:cs typeface="Arial" panose="020B0604020202020204" pitchFamily="34" charset="0"/>
              </a:rPr>
              <a:t>‘Dos’ and ‘</a:t>
            </a:r>
            <a:r>
              <a:rPr lang="en-GB" sz="1400" b="1" i="0" u="none" strike="noStrike" dirty="0" err="1">
                <a:effectLst/>
                <a:latin typeface="Arial" panose="020B0604020202020204" pitchFamily="34" charset="0"/>
                <a:cs typeface="Arial" panose="020B0604020202020204" pitchFamily="34" charset="0"/>
              </a:rPr>
              <a:t>Dont’s</a:t>
            </a:r>
            <a:r>
              <a:rPr lang="en-GB" sz="1400" b="1" i="0" u="none" strike="noStrike" dirty="0">
                <a:effectLst/>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DD60C629-EC79-5319-4106-429BAF1E0F6D}"/>
              </a:ext>
            </a:extLst>
          </p:cNvPr>
          <p:cNvSpPr txBox="1"/>
          <p:nvPr/>
        </p:nvSpPr>
        <p:spPr>
          <a:xfrm>
            <a:off x="129785" y="471629"/>
            <a:ext cx="5966215"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Make sure that your figures and tables are publication-worthy [1]</a:t>
            </a:r>
          </a:p>
        </p:txBody>
      </p:sp>
      <p:pic>
        <p:nvPicPr>
          <p:cNvPr id="5" name="Picture 4" descr="A map of the united kingdom&#10;&#10;Description automatically generated">
            <a:extLst>
              <a:ext uri="{FF2B5EF4-FFF2-40B4-BE49-F238E27FC236}">
                <a16:creationId xmlns:a16="http://schemas.microsoft.com/office/drawing/2014/main" id="{474514AF-8AC6-3058-1032-360AFADED9DE}"/>
              </a:ext>
            </a:extLst>
          </p:cNvPr>
          <p:cNvPicPr>
            <a:picLocks noChangeAspect="1"/>
          </p:cNvPicPr>
          <p:nvPr/>
        </p:nvPicPr>
        <p:blipFill>
          <a:blip r:embed="rId2"/>
          <a:stretch>
            <a:fillRect/>
          </a:stretch>
        </p:blipFill>
        <p:spPr>
          <a:xfrm>
            <a:off x="129785" y="1153126"/>
            <a:ext cx="5966215" cy="3984236"/>
          </a:xfrm>
          <a:prstGeom prst="rect">
            <a:avLst/>
          </a:prstGeom>
        </p:spPr>
      </p:pic>
      <p:pic>
        <p:nvPicPr>
          <p:cNvPr id="7" name="Picture 6" descr="A map of the united kingdom&#10;&#10;Description automatically generated">
            <a:extLst>
              <a:ext uri="{FF2B5EF4-FFF2-40B4-BE49-F238E27FC236}">
                <a16:creationId xmlns:a16="http://schemas.microsoft.com/office/drawing/2014/main" id="{CAE1AAC0-181B-D783-9DD5-F4FCAC37460A}"/>
              </a:ext>
            </a:extLst>
          </p:cNvPr>
          <p:cNvPicPr>
            <a:picLocks noChangeAspect="1"/>
          </p:cNvPicPr>
          <p:nvPr/>
        </p:nvPicPr>
        <p:blipFill>
          <a:blip r:embed="rId3"/>
          <a:stretch>
            <a:fillRect/>
          </a:stretch>
        </p:blipFill>
        <p:spPr>
          <a:xfrm>
            <a:off x="6252930" y="1246096"/>
            <a:ext cx="5809285" cy="3891265"/>
          </a:xfrm>
          <a:prstGeom prst="rect">
            <a:avLst/>
          </a:prstGeom>
        </p:spPr>
      </p:pic>
      <p:sp>
        <p:nvSpPr>
          <p:cNvPr id="8" name="TextBox 7">
            <a:extLst>
              <a:ext uri="{FF2B5EF4-FFF2-40B4-BE49-F238E27FC236}">
                <a16:creationId xmlns:a16="http://schemas.microsoft.com/office/drawing/2014/main" id="{BAB204C5-8D23-2142-57D4-4BE283FD594C}"/>
              </a:ext>
            </a:extLst>
          </p:cNvPr>
          <p:cNvSpPr txBox="1"/>
          <p:nvPr/>
        </p:nvSpPr>
        <p:spPr>
          <a:xfrm>
            <a:off x="2128219" y="5504819"/>
            <a:ext cx="7287701" cy="400110"/>
          </a:xfrm>
          <a:prstGeom prst="rect">
            <a:avLst/>
          </a:prstGeom>
          <a:noFill/>
        </p:spPr>
        <p:txBody>
          <a:bodyPr wrap="none" rtlCol="0">
            <a:spAutoFit/>
          </a:bodyPr>
          <a:lstStyle/>
          <a:p>
            <a:r>
              <a:rPr lang="en-GB" sz="2000" b="1" dirty="0">
                <a:latin typeface="Arial" panose="020B0604020202020204" pitchFamily="34" charset="0"/>
                <a:cs typeface="Arial" panose="020B0604020202020204" pitchFamily="34" charset="0"/>
              </a:rPr>
              <a:t>If you produce an image like this – it’s an automatic failure</a:t>
            </a:r>
          </a:p>
        </p:txBody>
      </p:sp>
      <p:sp>
        <p:nvSpPr>
          <p:cNvPr id="4" name="Slide Number Placeholder 3">
            <a:extLst>
              <a:ext uri="{FF2B5EF4-FFF2-40B4-BE49-F238E27FC236}">
                <a16:creationId xmlns:a16="http://schemas.microsoft.com/office/drawing/2014/main" id="{8A9D6C25-18AA-1ECB-00AF-7ECEF4AC5470}"/>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7</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240015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3EDA5-7E47-45B8-4CC8-A3F06856FC2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1955170-9EE3-7360-B6F1-C3F2133ECC69}"/>
              </a:ext>
            </a:extLst>
          </p:cNvPr>
          <p:cNvSpPr txBox="1"/>
          <p:nvPr/>
        </p:nvSpPr>
        <p:spPr>
          <a:xfrm>
            <a:off x="92597" y="104172"/>
            <a:ext cx="2035622" cy="307777"/>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The </a:t>
            </a:r>
            <a:r>
              <a:rPr lang="en-GB" sz="1400" b="1" i="0" u="none" strike="noStrike" dirty="0">
                <a:effectLst/>
                <a:latin typeface="Arial" panose="020B0604020202020204" pitchFamily="34" charset="0"/>
                <a:cs typeface="Arial" panose="020B0604020202020204" pitchFamily="34" charset="0"/>
              </a:rPr>
              <a:t>‘Dos’ and ‘</a:t>
            </a:r>
            <a:r>
              <a:rPr lang="en-GB" sz="1400" b="1" i="0" u="none" strike="noStrike" dirty="0" err="1">
                <a:effectLst/>
                <a:latin typeface="Arial" panose="020B0604020202020204" pitchFamily="34" charset="0"/>
                <a:cs typeface="Arial" panose="020B0604020202020204" pitchFamily="34" charset="0"/>
              </a:rPr>
              <a:t>Dont’s</a:t>
            </a:r>
            <a:r>
              <a:rPr lang="en-GB" sz="1400" b="1" i="0" u="none" strike="noStrike" dirty="0">
                <a:effectLst/>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896793B3-2417-4708-7C06-97D16ABF4B84}"/>
              </a:ext>
            </a:extLst>
          </p:cNvPr>
          <p:cNvSpPr txBox="1"/>
          <p:nvPr/>
        </p:nvSpPr>
        <p:spPr>
          <a:xfrm>
            <a:off x="129785" y="471629"/>
            <a:ext cx="5966215"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Make sure that your figures and tables are publication-worthy [2]</a:t>
            </a:r>
          </a:p>
        </p:txBody>
      </p:sp>
      <p:pic>
        <p:nvPicPr>
          <p:cNvPr id="4" name="Picture 3" descr="Table&#10;&#10;Description automatically generated">
            <a:extLst>
              <a:ext uri="{FF2B5EF4-FFF2-40B4-BE49-F238E27FC236}">
                <a16:creationId xmlns:a16="http://schemas.microsoft.com/office/drawing/2014/main" id="{F61BFEAF-4C6B-5ADC-AC9D-DEE45A3EB4B1}"/>
              </a:ext>
            </a:extLst>
          </p:cNvPr>
          <p:cNvPicPr>
            <a:picLocks noChangeAspect="1"/>
          </p:cNvPicPr>
          <p:nvPr/>
        </p:nvPicPr>
        <p:blipFill>
          <a:blip r:embed="rId2"/>
          <a:stretch>
            <a:fillRect/>
          </a:stretch>
        </p:blipFill>
        <p:spPr>
          <a:xfrm>
            <a:off x="129785" y="1291352"/>
            <a:ext cx="7397668" cy="2352550"/>
          </a:xfrm>
          <a:prstGeom prst="rect">
            <a:avLst/>
          </a:prstGeom>
        </p:spPr>
      </p:pic>
      <p:sp>
        <p:nvSpPr>
          <p:cNvPr id="6" name="TextBox 5">
            <a:extLst>
              <a:ext uri="{FF2B5EF4-FFF2-40B4-BE49-F238E27FC236}">
                <a16:creationId xmlns:a16="http://schemas.microsoft.com/office/drawing/2014/main" id="{EA9CB265-1B27-CFAF-923D-29BDD4D92017}"/>
              </a:ext>
            </a:extLst>
          </p:cNvPr>
          <p:cNvSpPr txBox="1"/>
          <p:nvPr/>
        </p:nvSpPr>
        <p:spPr>
          <a:xfrm>
            <a:off x="129785" y="930529"/>
            <a:ext cx="7282180" cy="400110"/>
          </a:xfrm>
          <a:prstGeom prst="rect">
            <a:avLst/>
          </a:prstGeom>
          <a:no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Table 2: Shows a descriptive analysis of the lung capacity function (i.e., volume) stratified by gender. Data is from among 654 respondents from the East Midlands.</a:t>
            </a:r>
          </a:p>
        </p:txBody>
      </p:sp>
      <p:pic>
        <p:nvPicPr>
          <p:cNvPr id="9" name="Picture 8">
            <a:extLst>
              <a:ext uri="{FF2B5EF4-FFF2-40B4-BE49-F238E27FC236}">
                <a16:creationId xmlns:a16="http://schemas.microsoft.com/office/drawing/2014/main" id="{E817A5DC-7E98-9C16-050A-6D476F828F53}"/>
              </a:ext>
            </a:extLst>
          </p:cNvPr>
          <p:cNvPicPr>
            <a:picLocks noChangeAspect="1"/>
          </p:cNvPicPr>
          <p:nvPr/>
        </p:nvPicPr>
        <p:blipFill>
          <a:blip r:embed="rId3"/>
          <a:srcRect/>
          <a:stretch/>
        </p:blipFill>
        <p:spPr>
          <a:xfrm>
            <a:off x="129785" y="4397160"/>
            <a:ext cx="7397668" cy="1989211"/>
          </a:xfrm>
          <a:prstGeom prst="rect">
            <a:avLst/>
          </a:prstGeom>
        </p:spPr>
      </p:pic>
      <p:sp>
        <p:nvSpPr>
          <p:cNvPr id="10" name="TextBox 9">
            <a:extLst>
              <a:ext uri="{FF2B5EF4-FFF2-40B4-BE49-F238E27FC236}">
                <a16:creationId xmlns:a16="http://schemas.microsoft.com/office/drawing/2014/main" id="{5F7C9581-0235-0EF1-9689-3406DD83281A}"/>
              </a:ext>
            </a:extLst>
          </p:cNvPr>
          <p:cNvSpPr txBox="1"/>
          <p:nvPr/>
        </p:nvSpPr>
        <p:spPr>
          <a:xfrm>
            <a:off x="7938629" y="716907"/>
            <a:ext cx="4149105" cy="2308324"/>
          </a:xfrm>
          <a:prstGeom prst="rect">
            <a:avLst/>
          </a:prstGeom>
          <a:solidFill>
            <a:schemeClr val="accent1"/>
          </a:solid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Best Standards: </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Fully formatted table, with table legends which looks great, and it is of the standards that is considered publication-worthy. This type will yield you full marks i.e., correct results and show an eye details. </a:t>
            </a:r>
          </a:p>
        </p:txBody>
      </p:sp>
      <p:sp>
        <p:nvSpPr>
          <p:cNvPr id="11" name="TextBox 10">
            <a:extLst>
              <a:ext uri="{FF2B5EF4-FFF2-40B4-BE49-F238E27FC236}">
                <a16:creationId xmlns:a16="http://schemas.microsoft.com/office/drawing/2014/main" id="{390B8689-A922-F32F-7A49-F6B89631557B}"/>
              </a:ext>
            </a:extLst>
          </p:cNvPr>
          <p:cNvSpPr txBox="1"/>
          <p:nvPr/>
        </p:nvSpPr>
        <p:spPr>
          <a:xfrm>
            <a:off x="7938629" y="3278065"/>
            <a:ext cx="4149105" cy="3139321"/>
          </a:xfrm>
          <a:prstGeom prst="rect">
            <a:avLst/>
          </a:prstGeom>
          <a:solidFill>
            <a:schemeClr val="accent1"/>
          </a:solid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Normal Standards: </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Partially formatted table, with no table legends which looks rudimentary. No way near considered publication-worthy (i.e., in a report, research article, thesis etc.). The marker will be like “meh”… but if s/he (i.e., marker) is pissed-off or woke up on the wrong side of the bed, they may deduct marks.</a:t>
            </a:r>
          </a:p>
        </p:txBody>
      </p:sp>
      <p:sp>
        <p:nvSpPr>
          <p:cNvPr id="12" name="Slide Number Placeholder 3">
            <a:extLst>
              <a:ext uri="{FF2B5EF4-FFF2-40B4-BE49-F238E27FC236}">
                <a16:creationId xmlns:a16="http://schemas.microsoft.com/office/drawing/2014/main" id="{233DC0B5-EB34-6001-CC6A-0D9050EBB5E5}"/>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8</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324399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F038D5-21C5-7895-2E12-66FE9A851C31}"/>
              </a:ext>
            </a:extLst>
          </p:cNvPr>
          <p:cNvSpPr txBox="1"/>
          <p:nvPr/>
        </p:nvSpPr>
        <p:spPr>
          <a:xfrm>
            <a:off x="92597" y="104172"/>
            <a:ext cx="2035622" cy="307777"/>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The </a:t>
            </a:r>
            <a:r>
              <a:rPr lang="en-GB" sz="1400" b="1" i="0" u="none" strike="noStrike" dirty="0">
                <a:effectLst/>
                <a:latin typeface="Arial" panose="020B0604020202020204" pitchFamily="34" charset="0"/>
                <a:cs typeface="Arial" panose="020B0604020202020204" pitchFamily="34" charset="0"/>
              </a:rPr>
              <a:t>‘Dos’ and ‘</a:t>
            </a:r>
            <a:r>
              <a:rPr lang="en-GB" sz="1400" b="1" i="0" u="none" strike="noStrike" dirty="0" err="1">
                <a:effectLst/>
                <a:latin typeface="Arial" panose="020B0604020202020204" pitchFamily="34" charset="0"/>
                <a:cs typeface="Arial" panose="020B0604020202020204" pitchFamily="34" charset="0"/>
              </a:rPr>
              <a:t>Dont’s</a:t>
            </a:r>
            <a:r>
              <a:rPr lang="en-GB" sz="1400" b="1" i="0" u="none" strike="noStrike" dirty="0">
                <a:effectLst/>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9D725D2C-CAF2-C68F-7640-8AAB26F9AC31}"/>
              </a:ext>
            </a:extLst>
          </p:cNvPr>
          <p:cNvSpPr txBox="1"/>
          <p:nvPr/>
        </p:nvSpPr>
        <p:spPr>
          <a:xfrm>
            <a:off x="129785" y="471629"/>
            <a:ext cx="5966215"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Make sure that your figures and tables are publication-worthy [3]</a:t>
            </a:r>
          </a:p>
        </p:txBody>
      </p:sp>
      <p:sp>
        <p:nvSpPr>
          <p:cNvPr id="4" name="TextBox 3">
            <a:extLst>
              <a:ext uri="{FF2B5EF4-FFF2-40B4-BE49-F238E27FC236}">
                <a16:creationId xmlns:a16="http://schemas.microsoft.com/office/drawing/2014/main" id="{CE7F86CD-0F68-4DDC-6C9A-9334713E5CC9}"/>
              </a:ext>
            </a:extLst>
          </p:cNvPr>
          <p:cNvSpPr txBox="1"/>
          <p:nvPr/>
        </p:nvSpPr>
        <p:spPr>
          <a:xfrm>
            <a:off x="92597" y="973293"/>
            <a:ext cx="8260080" cy="4524315"/>
          </a:xfrm>
          <a:prstGeom prst="rect">
            <a:avLst/>
          </a:prstGeom>
          <a:noFill/>
        </p:spPr>
        <p:txBody>
          <a:bodyPr wrap="square" rtlCol="0">
            <a:spAutoFit/>
          </a:bodyPr>
          <a:lstStyle/>
          <a:p>
            <a:r>
              <a:rPr lang="en-GB" sz="1600" dirty="0">
                <a:latin typeface="Courier" pitchFamily="2" charset="0"/>
              </a:rPr>
              <a:t># A </a:t>
            </a:r>
            <a:r>
              <a:rPr lang="en-GB" sz="1600" dirty="0" err="1">
                <a:latin typeface="Courier" pitchFamily="2" charset="0"/>
              </a:rPr>
              <a:t>tibble</a:t>
            </a:r>
            <a:r>
              <a:rPr lang="en-GB" sz="1600" dirty="0">
                <a:latin typeface="Courier" pitchFamily="2" charset="0"/>
              </a:rPr>
              <a:t>: 2 × 9</a:t>
            </a:r>
          </a:p>
          <a:p>
            <a:r>
              <a:rPr lang="en-GB" sz="1600" dirty="0">
                <a:latin typeface="Courier" pitchFamily="2" charset="0"/>
              </a:rPr>
              <a:t>  gender     n  mean    </a:t>
            </a:r>
            <a:r>
              <a:rPr lang="en-GB" sz="1600" dirty="0" err="1">
                <a:latin typeface="Courier" pitchFamily="2" charset="0"/>
              </a:rPr>
              <a:t>sd</a:t>
            </a:r>
            <a:r>
              <a:rPr lang="en-GB" sz="1600" dirty="0">
                <a:latin typeface="Courier" pitchFamily="2" charset="0"/>
              </a:rPr>
              <a:t> median    q1    q3   min   max</a:t>
            </a:r>
          </a:p>
          <a:p>
            <a:r>
              <a:rPr lang="en-GB" sz="1600" dirty="0">
                <a:latin typeface="Courier" pitchFamily="2" charset="0"/>
              </a:rPr>
              <a:t>  &lt;chr&gt;  &lt;int&gt;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a:t>
            </a:r>
          </a:p>
          <a:p>
            <a:r>
              <a:rPr lang="en-GB" sz="1600" dirty="0">
                <a:latin typeface="Courier" pitchFamily="2" charset="0"/>
              </a:rPr>
              <a:t>1 female   318  5.35  1.94   5.46  3.85  6.98 0.373  9.51</a:t>
            </a:r>
          </a:p>
          <a:p>
            <a:r>
              <a:rPr lang="en-GB" sz="1600" dirty="0">
                <a:latin typeface="Courier" pitchFamily="2" charset="0"/>
              </a:rPr>
              <a:t>2 male     336  6.44  3.01   5.82  4.03  8.60 0.388 15.4 </a:t>
            </a:r>
          </a:p>
          <a:p>
            <a:endParaRPr lang="en-GB" sz="1600" dirty="0">
              <a:latin typeface="Courier" pitchFamily="2" charset="0"/>
            </a:endParaRPr>
          </a:p>
          <a:p>
            <a:r>
              <a:rPr lang="en-GB" sz="1600" dirty="0">
                <a:latin typeface="Courier" pitchFamily="2" charset="0"/>
              </a:rPr>
              <a:t># A </a:t>
            </a:r>
            <a:r>
              <a:rPr lang="en-GB" sz="1600" dirty="0" err="1">
                <a:latin typeface="Courier" pitchFamily="2" charset="0"/>
              </a:rPr>
              <a:t>tibble</a:t>
            </a:r>
            <a:r>
              <a:rPr lang="en-GB" sz="1600" dirty="0">
                <a:latin typeface="Courier" pitchFamily="2" charset="0"/>
              </a:rPr>
              <a:t>: 3 × 9</a:t>
            </a:r>
          </a:p>
          <a:p>
            <a:r>
              <a:rPr lang="en-GB" sz="1600" dirty="0">
                <a:latin typeface="Courier" pitchFamily="2" charset="0"/>
              </a:rPr>
              <a:t>  </a:t>
            </a:r>
            <a:r>
              <a:rPr lang="en-GB" sz="1600" dirty="0" err="1">
                <a:latin typeface="Courier" pitchFamily="2" charset="0"/>
              </a:rPr>
              <a:t>agegroup</a:t>
            </a:r>
            <a:r>
              <a:rPr lang="en-GB" sz="1600" dirty="0">
                <a:latin typeface="Courier" pitchFamily="2" charset="0"/>
              </a:rPr>
              <a:t>        n  mean    </a:t>
            </a:r>
            <a:r>
              <a:rPr lang="en-GB" sz="1600" dirty="0" err="1">
                <a:latin typeface="Courier" pitchFamily="2" charset="0"/>
              </a:rPr>
              <a:t>sd</a:t>
            </a:r>
            <a:r>
              <a:rPr lang="en-GB" sz="1600" dirty="0">
                <a:latin typeface="Courier" pitchFamily="2" charset="0"/>
              </a:rPr>
              <a:t> median    q1    q3   min   max</a:t>
            </a:r>
          </a:p>
          <a:p>
            <a:r>
              <a:rPr lang="en-GB" sz="1600" dirty="0">
                <a:latin typeface="Courier" pitchFamily="2" charset="0"/>
              </a:rPr>
              <a:t>  &lt;chr&gt;       &lt;int&gt;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a:t>
            </a:r>
          </a:p>
          <a:p>
            <a:r>
              <a:rPr lang="en-GB" sz="1600" dirty="0">
                <a:latin typeface="Courier" pitchFamily="2" charset="0"/>
              </a:rPr>
              <a:t>1 &lt;55 years     130  3.07  1.04   3.06  2.42  3.63 0.373  5.73</a:t>
            </a:r>
          </a:p>
          <a:p>
            <a:r>
              <a:rPr lang="en-GB" sz="1600" dirty="0">
                <a:latin typeface="Courier" pitchFamily="2" charset="0"/>
              </a:rPr>
              <a:t>2 55-59 years   407  5.99  1.98   5.76  4.57  7.15 1.88  13.7 </a:t>
            </a:r>
          </a:p>
          <a:p>
            <a:r>
              <a:rPr lang="en-GB" sz="1600" dirty="0">
                <a:latin typeface="Courier" pitchFamily="2" charset="0"/>
              </a:rPr>
              <a:t>3 60+ years     117  8.80  2.39   8.56  7.17 10.7  4.59  15.4</a:t>
            </a:r>
          </a:p>
          <a:p>
            <a:endParaRPr lang="en-GB" sz="1600" dirty="0">
              <a:latin typeface="Courier" pitchFamily="2" charset="0"/>
            </a:endParaRPr>
          </a:p>
          <a:p>
            <a:r>
              <a:rPr lang="en-GB" sz="1600" dirty="0">
                <a:latin typeface="Courier" pitchFamily="2" charset="0"/>
              </a:rPr>
              <a:t># A </a:t>
            </a:r>
            <a:r>
              <a:rPr lang="en-GB" sz="1600" dirty="0" err="1">
                <a:latin typeface="Courier" pitchFamily="2" charset="0"/>
              </a:rPr>
              <a:t>tibble</a:t>
            </a:r>
            <a:r>
              <a:rPr lang="en-GB" sz="1600" dirty="0">
                <a:latin typeface="Courier" pitchFamily="2" charset="0"/>
              </a:rPr>
              <a:t>: 2 × 9</a:t>
            </a:r>
          </a:p>
          <a:p>
            <a:r>
              <a:rPr lang="en-GB" sz="1600" dirty="0">
                <a:latin typeface="Courier" pitchFamily="2" charset="0"/>
              </a:rPr>
              <a:t>  altitude      n  mean    </a:t>
            </a:r>
            <a:r>
              <a:rPr lang="en-GB" sz="1600" dirty="0" err="1">
                <a:latin typeface="Courier" pitchFamily="2" charset="0"/>
              </a:rPr>
              <a:t>sd</a:t>
            </a:r>
            <a:r>
              <a:rPr lang="en-GB" sz="1600" dirty="0">
                <a:latin typeface="Courier" pitchFamily="2" charset="0"/>
              </a:rPr>
              <a:t> median    q1    q3   min   max</a:t>
            </a:r>
          </a:p>
          <a:p>
            <a:r>
              <a:rPr lang="en-GB" sz="1600" dirty="0">
                <a:latin typeface="Courier" pitchFamily="2" charset="0"/>
              </a:rPr>
              <a:t>  &lt;chr&gt;     &lt;int&gt;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a:t>
            </a:r>
          </a:p>
          <a:p>
            <a:r>
              <a:rPr lang="en-GB" sz="1600" dirty="0">
                <a:latin typeface="Courier" pitchFamily="2" charset="0"/>
              </a:rPr>
              <a:t>1 high land    65  7.83  2.25   7.51  6.38  9.25 3.08   12.6</a:t>
            </a:r>
          </a:p>
          <a:p>
            <a:r>
              <a:rPr lang="en-GB" sz="1600" dirty="0">
                <a:latin typeface="Courier" pitchFamily="2" charset="0"/>
              </a:rPr>
              <a:t>2 low land    589  5.70  2.55   5.40  3.76  7.14 0.373  15.4</a:t>
            </a:r>
          </a:p>
        </p:txBody>
      </p:sp>
      <p:sp>
        <p:nvSpPr>
          <p:cNvPr id="5" name="TextBox 4">
            <a:extLst>
              <a:ext uri="{FF2B5EF4-FFF2-40B4-BE49-F238E27FC236}">
                <a16:creationId xmlns:a16="http://schemas.microsoft.com/office/drawing/2014/main" id="{88D2AB94-FFC1-30F1-D9AF-726CBB9B6F30}"/>
              </a:ext>
            </a:extLst>
          </p:cNvPr>
          <p:cNvSpPr txBox="1"/>
          <p:nvPr/>
        </p:nvSpPr>
        <p:spPr>
          <a:xfrm>
            <a:off x="8168640" y="1087837"/>
            <a:ext cx="3688080" cy="3416320"/>
          </a:xfrm>
          <a:prstGeom prst="rect">
            <a:avLst/>
          </a:prstGeom>
          <a:solidFill>
            <a:schemeClr val="accent1"/>
          </a:solid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Crap standards: </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Not even worth the marker’s time.</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If you want to alienate the markers, we dare you to submit an assignment with tables not formatted…</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We double dare you to submit an output that is copied and pasted from R…</a:t>
            </a:r>
          </a:p>
        </p:txBody>
      </p:sp>
      <p:sp>
        <p:nvSpPr>
          <p:cNvPr id="6" name="Slide Number Placeholder 3">
            <a:extLst>
              <a:ext uri="{FF2B5EF4-FFF2-40B4-BE49-F238E27FC236}">
                <a16:creationId xmlns:a16="http://schemas.microsoft.com/office/drawing/2014/main" id="{C662BBD3-C9CB-7E8C-71D1-A96C8825F14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9</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9940795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TotalTime>
  <Words>1813</Words>
  <Application>Microsoft Macintosh PowerPoint</Application>
  <PresentationFormat>Widescreen</PresentationFormat>
  <Paragraphs>207</Paragraphs>
  <Slides>17</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Aptos</vt:lpstr>
      <vt:lpstr>Aptos Display</vt:lpstr>
      <vt:lpstr>Arial</vt:lpstr>
      <vt:lpstr>Courier</vt:lpstr>
      <vt:lpstr>Helvetica</vt:lpstr>
      <vt:lpstr>Helvetica Neue</vt:lpstr>
      <vt:lpstr>Helvetica Neue Light</vt:lpstr>
      <vt:lpstr>HELVETICA NEUE THIN</vt:lpstr>
      <vt:lpstr>Office Theme</vt:lpstr>
      <vt:lpstr>The Beginning:  Introduction to Spatial Analysis and Data Science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Musah, Anwar</dc:creator>
  <cp:lastModifiedBy>Musah, Anwar</cp:lastModifiedBy>
  <cp:revision>3</cp:revision>
  <dcterms:created xsi:type="dcterms:W3CDTF">2025-11-17T10:15:06Z</dcterms:created>
  <dcterms:modified xsi:type="dcterms:W3CDTF">2025-12-01T17:02:33Z</dcterms:modified>
</cp:coreProperties>
</file>